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92" r:id="rId4"/>
    <p:sldId id="270" r:id="rId5"/>
    <p:sldId id="291" r:id="rId6"/>
    <p:sldId id="281" r:id="rId7"/>
    <p:sldId id="286" r:id="rId8"/>
    <p:sldId id="283" r:id="rId9"/>
    <p:sldId id="287" r:id="rId10"/>
    <p:sldId id="264" r:id="rId11"/>
    <p:sldId id="289" r:id="rId12"/>
    <p:sldId id="290" r:id="rId13"/>
    <p:sldId id="276" r:id="rId14"/>
    <p:sldId id="279" r:id="rId15"/>
    <p:sldId id="277" r:id="rId16"/>
    <p:sldId id="27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2F6B39"/>
    <a:srgbClr val="FF00FF"/>
    <a:srgbClr val="33CCFF"/>
    <a:srgbClr val="FF66FF"/>
    <a:srgbClr val="52418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zizulhaque.webs.com/" TargetMode="External"/><Relationship Id="rId2" Type="http://schemas.openxmlformats.org/officeDocument/2006/relationships/hyperlink" Target="mailto:azizulhe@gmail.com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ictinedubd.ning.com/video/protein-synthesis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19200" y="1554540"/>
            <a:ext cx="7010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WELCOME</a:t>
            </a:r>
            <a:endParaRPr lang="en-US" sz="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90655" y="3810000"/>
            <a:ext cx="40836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Biology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aseline="30000" dirty="0" smtClean="0">
                <a:latin typeface="NikoshBAN" pitchFamily="2" charset="0"/>
                <a:cs typeface="NikoshBAN" pitchFamily="2" charset="0"/>
              </a:rPr>
              <a:t>st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Paper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Class XI</a:t>
            </a:r>
            <a:r>
              <a:rPr lang="bn-BD" sz="20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Chapter II</a:t>
            </a:r>
            <a:endParaRPr lang="bn-BD" sz="2000" dirty="0" smtClean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Nucleic Acid</a:t>
            </a:r>
            <a:endParaRPr lang="bn-BD" sz="2400" dirty="0" smtClean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Duration of class 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45.00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M.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3733800"/>
            <a:ext cx="42672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Dr. J A M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Azizul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Haque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Lecturer in Biology (Botany)</a:t>
            </a:r>
            <a:endParaRPr lang="bn-BD" sz="2000" dirty="0" smtClean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Saturia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Syed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Kalu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Shah College</a:t>
            </a:r>
            <a:endParaRPr lang="bn-BD" sz="2400" dirty="0" smtClean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Saturia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Manikganj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</a:p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  <a:hlinkClick r:id="rId2"/>
              </a:rPr>
              <a:t>azizulhe@gmail.com</a:t>
            </a:r>
            <a:endParaRPr lang="en-US" sz="2400" dirty="0" smtClean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>
                <a:latin typeface="NikoshBAN" pitchFamily="2" charset="0"/>
                <a:cs typeface="NikoshBAN" pitchFamily="2" charset="0"/>
                <a:hlinkClick r:id="rId3"/>
              </a:rPr>
              <a:t>Web: www.azizulhaque.webs.com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Mob: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01715 322 380</a:t>
            </a:r>
            <a:endParaRPr lang="bn-BD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637810" y="3581400"/>
            <a:ext cx="391390" cy="2597725"/>
            <a:chOff x="4294910" y="4265474"/>
            <a:chExt cx="391390" cy="2211526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4495800" y="4265474"/>
              <a:ext cx="0" cy="221152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686300" y="4495800"/>
              <a:ext cx="0" cy="16764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294910" y="4523510"/>
              <a:ext cx="0" cy="16764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7861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447800" y="1017895"/>
            <a:ext cx="6466114" cy="5459105"/>
            <a:chOff x="1447800" y="1017895"/>
            <a:chExt cx="6466114" cy="545910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15" b="9851"/>
            <a:stretch/>
          </p:blipFill>
          <p:spPr>
            <a:xfrm>
              <a:off x="1447800" y="1017895"/>
              <a:ext cx="6466114" cy="5459105"/>
            </a:xfrm>
            <a:prstGeom prst="rect">
              <a:avLst/>
            </a:prstGeom>
          </p:spPr>
        </p:pic>
        <p:sp>
          <p:nvSpPr>
            <p:cNvPr id="15" name="Freeform 14"/>
            <p:cNvSpPr/>
            <p:nvPr/>
          </p:nvSpPr>
          <p:spPr>
            <a:xfrm>
              <a:off x="5884606" y="3701845"/>
              <a:ext cx="1946788" cy="1327355"/>
            </a:xfrm>
            <a:custGeom>
              <a:avLst/>
              <a:gdLst>
                <a:gd name="connsiteX0" fmla="*/ 855407 w 1946788"/>
                <a:gd name="connsiteY0" fmla="*/ 132736 h 1327355"/>
                <a:gd name="connsiteX1" fmla="*/ 1076633 w 1946788"/>
                <a:gd name="connsiteY1" fmla="*/ 0 h 1327355"/>
                <a:gd name="connsiteX2" fmla="*/ 1887794 w 1946788"/>
                <a:gd name="connsiteY2" fmla="*/ 73742 h 1327355"/>
                <a:gd name="connsiteX3" fmla="*/ 1843549 w 1946788"/>
                <a:gd name="connsiteY3" fmla="*/ 486697 h 1327355"/>
                <a:gd name="connsiteX4" fmla="*/ 1946788 w 1946788"/>
                <a:gd name="connsiteY4" fmla="*/ 1327355 h 1327355"/>
                <a:gd name="connsiteX5" fmla="*/ 58994 w 1946788"/>
                <a:gd name="connsiteY5" fmla="*/ 1312607 h 1327355"/>
                <a:gd name="connsiteX6" fmla="*/ 0 w 1946788"/>
                <a:gd name="connsiteY6" fmla="*/ 1047136 h 1327355"/>
                <a:gd name="connsiteX7" fmla="*/ 14749 w 1946788"/>
                <a:gd name="connsiteY7" fmla="*/ 870155 h 1327355"/>
                <a:gd name="connsiteX8" fmla="*/ 471949 w 1946788"/>
                <a:gd name="connsiteY8" fmla="*/ 693174 h 1327355"/>
                <a:gd name="connsiteX9" fmla="*/ 855407 w 1946788"/>
                <a:gd name="connsiteY9" fmla="*/ 132736 h 1327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46788" h="1327355">
                  <a:moveTo>
                    <a:pt x="855407" y="132736"/>
                  </a:moveTo>
                  <a:lnTo>
                    <a:pt x="1076633" y="0"/>
                  </a:lnTo>
                  <a:lnTo>
                    <a:pt x="1887794" y="73742"/>
                  </a:lnTo>
                  <a:lnTo>
                    <a:pt x="1843549" y="486697"/>
                  </a:lnTo>
                  <a:lnTo>
                    <a:pt x="1946788" y="1327355"/>
                  </a:lnTo>
                  <a:lnTo>
                    <a:pt x="58994" y="1312607"/>
                  </a:lnTo>
                  <a:lnTo>
                    <a:pt x="0" y="1047136"/>
                  </a:lnTo>
                  <a:lnTo>
                    <a:pt x="14749" y="870155"/>
                  </a:lnTo>
                  <a:lnTo>
                    <a:pt x="471949" y="693174"/>
                  </a:lnTo>
                  <a:lnTo>
                    <a:pt x="855407" y="132736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1017856" y="152400"/>
            <a:ext cx="7059344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Protein Synthesis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09800" y="1068616"/>
            <a:ext cx="2495098" cy="41114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Transcription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43600" y="4572000"/>
            <a:ext cx="2495098" cy="4111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Translation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05600" y="3505200"/>
            <a:ext cx="1727410" cy="685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Polypeptide chain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33401" y="1017895"/>
            <a:ext cx="914399" cy="3173105"/>
            <a:chOff x="533401" y="1017895"/>
            <a:chExt cx="914399" cy="3173105"/>
          </a:xfrm>
        </p:grpSpPr>
        <p:sp>
          <p:nvSpPr>
            <p:cNvPr id="8" name="Left Brace 7"/>
            <p:cNvSpPr/>
            <p:nvPr/>
          </p:nvSpPr>
          <p:spPr>
            <a:xfrm>
              <a:off x="1017856" y="1017895"/>
              <a:ext cx="429944" cy="3173105"/>
            </a:xfrm>
            <a:prstGeom prst="leftBrac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rot="16200000">
              <a:off x="-175429" y="2406838"/>
              <a:ext cx="1828800" cy="411140"/>
            </a:xfrm>
            <a:prstGeom prst="rect">
              <a:avLst/>
            </a:prstGeom>
            <a:gradFill flip="none" rotWithShape="1">
              <a:gsLst>
                <a:gs pos="0">
                  <a:srgbClr val="33CCFF">
                    <a:tint val="66000"/>
                    <a:satMod val="160000"/>
                  </a:srgbClr>
                </a:gs>
                <a:gs pos="50000">
                  <a:srgbClr val="33CCFF">
                    <a:tint val="44500"/>
                    <a:satMod val="160000"/>
                  </a:srgbClr>
                </a:gs>
                <a:gs pos="100000">
                  <a:srgbClr val="33CCFF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Nucleus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25439" y="4370695"/>
            <a:ext cx="922361" cy="2106305"/>
            <a:chOff x="525439" y="4370695"/>
            <a:chExt cx="922361" cy="2106305"/>
          </a:xfrm>
        </p:grpSpPr>
        <p:sp>
          <p:nvSpPr>
            <p:cNvPr id="9" name="Left Brace 8"/>
            <p:cNvSpPr/>
            <p:nvPr/>
          </p:nvSpPr>
          <p:spPr>
            <a:xfrm>
              <a:off x="1017856" y="4370695"/>
              <a:ext cx="429944" cy="2106305"/>
            </a:xfrm>
            <a:prstGeom prst="leftBrac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16200000">
              <a:off x="-183391" y="5218278"/>
              <a:ext cx="1828800" cy="411140"/>
            </a:xfrm>
            <a:prstGeom prst="rect">
              <a:avLst/>
            </a:prstGeom>
            <a:gradFill flip="none" rotWithShape="1">
              <a:gsLst>
                <a:gs pos="0">
                  <a:srgbClr val="33CCFF">
                    <a:tint val="66000"/>
                    <a:satMod val="160000"/>
                  </a:srgbClr>
                </a:gs>
                <a:gs pos="50000">
                  <a:srgbClr val="33CCFF">
                    <a:tint val="44500"/>
                    <a:satMod val="160000"/>
                  </a:srgbClr>
                </a:gs>
                <a:gs pos="100000">
                  <a:srgbClr val="33CCFF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Cytoplasm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019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6" grpId="0" animBg="1"/>
      <p:bldP spid="6" grpId="1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201" y="438149"/>
            <a:ext cx="6286999" cy="55011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5906869"/>
            <a:ext cx="7467600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Method of Translation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Sound 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24800" y="438149"/>
            <a:ext cx="6096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49496" y="4815348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mRNA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05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9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rId2"/>
          </p:cNvPr>
          <p:cNvSpPr/>
          <p:nvPr/>
        </p:nvSpPr>
        <p:spPr>
          <a:xfrm>
            <a:off x="1981200" y="2286000"/>
            <a:ext cx="5181600" cy="1676400"/>
          </a:xfrm>
          <a:prstGeom prst="roundRect">
            <a:avLst/>
          </a:prstGeom>
          <a:solidFill>
            <a:srgbClr val="2F6B39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Video</a:t>
            </a:r>
          </a:p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http://ictinedubd.ning.com/video/protein-synthesis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(Need internet connection)</a:t>
            </a:r>
            <a:endParaRPr lang="en-US" sz="1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92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457200"/>
            <a:ext cx="495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NikoshBAN" pitchFamily="2" charset="0"/>
                <a:cs typeface="NikoshBAN" pitchFamily="2" charset="0"/>
              </a:rPr>
              <a:t>Group Work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38800" y="577209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NikoshBAN" pitchFamily="2" charset="0"/>
                <a:cs typeface="NikoshBAN" pitchFamily="2" charset="0"/>
              </a:rPr>
              <a:t>Time: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10 .00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minutes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6361" y="35814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Write codon and anticodon sequence of mRNA and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tRNA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respectively by using DNA template above.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-73742" y="2057400"/>
            <a:ext cx="9222077" cy="1295400"/>
            <a:chOff x="-73742" y="2652252"/>
            <a:chExt cx="9222077" cy="1295400"/>
          </a:xfrm>
        </p:grpSpPr>
        <p:grpSp>
          <p:nvGrpSpPr>
            <p:cNvPr id="15" name="Group 14"/>
            <p:cNvGrpSpPr/>
            <p:nvPr/>
          </p:nvGrpSpPr>
          <p:grpSpPr>
            <a:xfrm>
              <a:off x="381000" y="2652252"/>
              <a:ext cx="8767335" cy="1295400"/>
              <a:chOff x="381000" y="2652252"/>
              <a:chExt cx="8767335" cy="1295400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381000" y="2652252"/>
                <a:ext cx="8534400" cy="1295400"/>
                <a:chOff x="381000" y="2652252"/>
                <a:chExt cx="8534400" cy="1295400"/>
              </a:xfrm>
            </p:grpSpPr>
            <p:grpSp>
              <p:nvGrpSpPr>
                <p:cNvPr id="8" name="Group 7"/>
                <p:cNvGrpSpPr/>
                <p:nvPr/>
              </p:nvGrpSpPr>
              <p:grpSpPr>
                <a:xfrm>
                  <a:off x="533399" y="2652252"/>
                  <a:ext cx="8229601" cy="1295400"/>
                  <a:chOff x="533399" y="2652252"/>
                  <a:chExt cx="8229601" cy="1295400"/>
                </a:xfrm>
              </p:grpSpPr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533400" y="2667000"/>
                    <a:ext cx="8229600" cy="58477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200" dirty="0" smtClean="0">
                        <a:latin typeface="NikoshBAN" pitchFamily="2" charset="0"/>
                        <a:cs typeface="NikoshBAN" pitchFamily="2" charset="0"/>
                      </a:rPr>
                      <a:t>A </a:t>
                    </a:r>
                    <a:r>
                      <a:rPr lang="en-US" sz="3200" dirty="0" smtClean="0">
                        <a:solidFill>
                          <a:srgbClr val="FF00FF"/>
                        </a:solidFill>
                        <a:latin typeface="NikoshBAN" pitchFamily="2" charset="0"/>
                        <a:cs typeface="NikoshBAN" pitchFamily="2" charset="0"/>
                      </a:rPr>
                      <a:t>T</a:t>
                    </a:r>
                    <a:r>
                      <a:rPr lang="en-US" sz="3200" dirty="0" smtClean="0">
                        <a:latin typeface="NikoshBAN" pitchFamily="2" charset="0"/>
                        <a:cs typeface="NikoshBAN" pitchFamily="2" charset="0"/>
                      </a:rPr>
                      <a:t> A </a:t>
                    </a:r>
                    <a:r>
                      <a:rPr lang="en-US" sz="3200" dirty="0" smtClean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rPr>
                      <a:t>G</a:t>
                    </a:r>
                    <a:r>
                      <a:rPr lang="en-US" sz="3200" dirty="0" smtClean="0">
                        <a:latin typeface="NikoshBAN" pitchFamily="2" charset="0"/>
                        <a:cs typeface="NikoshBAN" pitchFamily="2" charset="0"/>
                      </a:rPr>
                      <a:t> </a:t>
                    </a:r>
                    <a:r>
                      <a:rPr lang="en-US" sz="3200" dirty="0" smtClean="0">
                        <a:solidFill>
                          <a:srgbClr val="0000CC"/>
                        </a:solidFill>
                        <a:latin typeface="NikoshBAN" pitchFamily="2" charset="0"/>
                        <a:cs typeface="NikoshBAN" pitchFamily="2" charset="0"/>
                      </a:rPr>
                      <a:t>C </a:t>
                    </a:r>
                    <a:r>
                      <a:rPr lang="en-US" sz="3200" dirty="0" err="1" smtClean="0">
                        <a:solidFill>
                          <a:srgbClr val="0000CC"/>
                        </a:solidFill>
                        <a:latin typeface="NikoshBAN" pitchFamily="2" charset="0"/>
                        <a:cs typeface="NikoshBAN" pitchFamily="2" charset="0"/>
                      </a:rPr>
                      <a:t>C</a:t>
                    </a:r>
                    <a:r>
                      <a:rPr lang="en-US" sz="3200" dirty="0" smtClean="0">
                        <a:latin typeface="NikoshBAN" pitchFamily="2" charset="0"/>
                        <a:cs typeface="NikoshBAN" pitchFamily="2" charset="0"/>
                      </a:rPr>
                      <a:t> A </a:t>
                    </a:r>
                    <a:r>
                      <a:rPr lang="en-US" sz="3200" dirty="0" smtClean="0">
                        <a:solidFill>
                          <a:srgbClr val="FF00FF"/>
                        </a:solidFill>
                        <a:latin typeface="NikoshBAN" pitchFamily="2" charset="0"/>
                        <a:cs typeface="NikoshBAN" pitchFamily="2" charset="0"/>
                      </a:rPr>
                      <a:t>T </a:t>
                    </a:r>
                    <a:r>
                      <a:rPr lang="en-US" sz="3200" dirty="0" err="1" smtClean="0">
                        <a:solidFill>
                          <a:srgbClr val="FF00FF"/>
                        </a:solidFill>
                        <a:latin typeface="NikoshBAN" pitchFamily="2" charset="0"/>
                        <a:cs typeface="NikoshBAN" pitchFamily="2" charset="0"/>
                      </a:rPr>
                      <a:t>T</a:t>
                    </a:r>
                    <a:r>
                      <a:rPr lang="en-US" sz="3200" dirty="0" smtClean="0">
                        <a:latin typeface="NikoshBAN" pitchFamily="2" charset="0"/>
                        <a:cs typeface="NikoshBAN" pitchFamily="2" charset="0"/>
                      </a:rPr>
                      <a:t> </a:t>
                    </a:r>
                    <a:r>
                      <a:rPr lang="en-US" sz="3200" dirty="0" smtClean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rPr>
                      <a:t>G</a:t>
                    </a:r>
                    <a:r>
                      <a:rPr lang="en-US" sz="3200" dirty="0" smtClean="0">
                        <a:latin typeface="NikoshBAN" pitchFamily="2" charset="0"/>
                        <a:cs typeface="NikoshBAN" pitchFamily="2" charset="0"/>
                      </a:rPr>
                      <a:t> A </a:t>
                    </a:r>
                    <a:r>
                      <a:rPr lang="en-US" sz="3200" dirty="0" smtClean="0">
                        <a:solidFill>
                          <a:srgbClr val="0000CC"/>
                        </a:solidFill>
                        <a:latin typeface="NikoshBAN" pitchFamily="2" charset="0"/>
                        <a:cs typeface="NikoshBAN" pitchFamily="2" charset="0"/>
                      </a:rPr>
                      <a:t>C </a:t>
                    </a:r>
                    <a:r>
                      <a:rPr lang="en-US" sz="3200" dirty="0" err="1" smtClean="0">
                        <a:solidFill>
                          <a:srgbClr val="0000CC"/>
                        </a:solidFill>
                        <a:latin typeface="NikoshBAN" pitchFamily="2" charset="0"/>
                        <a:cs typeface="NikoshBAN" pitchFamily="2" charset="0"/>
                      </a:rPr>
                      <a:t>C</a:t>
                    </a:r>
                    <a:r>
                      <a:rPr lang="en-US" sz="3200" dirty="0" smtClean="0">
                        <a:latin typeface="NikoshBAN" pitchFamily="2" charset="0"/>
                        <a:cs typeface="NikoshBAN" pitchFamily="2" charset="0"/>
                      </a:rPr>
                      <a:t> </a:t>
                    </a:r>
                    <a:r>
                      <a:rPr lang="en-US" sz="3200" dirty="0" smtClean="0">
                        <a:solidFill>
                          <a:srgbClr val="FF00FF"/>
                        </a:solidFill>
                        <a:latin typeface="NikoshBAN" pitchFamily="2" charset="0"/>
                        <a:cs typeface="NikoshBAN" pitchFamily="2" charset="0"/>
                      </a:rPr>
                      <a:t>T </a:t>
                    </a:r>
                    <a:r>
                      <a:rPr lang="en-US" sz="3200" dirty="0" err="1" smtClean="0">
                        <a:solidFill>
                          <a:srgbClr val="FF00FF"/>
                        </a:solidFill>
                        <a:latin typeface="NikoshBAN" pitchFamily="2" charset="0"/>
                        <a:cs typeface="NikoshBAN" pitchFamily="2" charset="0"/>
                      </a:rPr>
                      <a:t>T</a:t>
                    </a:r>
                    <a:r>
                      <a:rPr lang="en-US" sz="3200" dirty="0" smtClean="0">
                        <a:latin typeface="NikoshBAN" pitchFamily="2" charset="0"/>
                        <a:cs typeface="NikoshBAN" pitchFamily="2" charset="0"/>
                      </a:rPr>
                      <a:t> A </a:t>
                    </a:r>
                    <a:r>
                      <a:rPr lang="en-US" sz="3200" dirty="0" smtClean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rPr>
                      <a:t>G</a:t>
                    </a:r>
                    <a:r>
                      <a:rPr lang="en-US" sz="3200" dirty="0" smtClean="0">
                        <a:latin typeface="NikoshBAN" pitchFamily="2" charset="0"/>
                        <a:cs typeface="NikoshBAN" pitchFamily="2" charset="0"/>
                      </a:rPr>
                      <a:t> </a:t>
                    </a:r>
                    <a:r>
                      <a:rPr lang="en-US" sz="3200" dirty="0" smtClean="0">
                        <a:solidFill>
                          <a:srgbClr val="0000CC"/>
                        </a:solidFill>
                        <a:latin typeface="NikoshBAN" pitchFamily="2" charset="0"/>
                        <a:cs typeface="NikoshBAN" pitchFamily="2" charset="0"/>
                      </a:rPr>
                      <a:t>C</a:t>
                    </a:r>
                    <a:endParaRPr lang="en-US" sz="1600" dirty="0">
                      <a:solidFill>
                        <a:srgbClr val="0000CC"/>
                      </a:solidFill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  <p:sp>
                <p:nvSpPr>
                  <p:cNvPr id="7" name="Flowchart: Terminator 6"/>
                  <p:cNvSpPr/>
                  <p:nvPr/>
                </p:nvSpPr>
                <p:spPr>
                  <a:xfrm>
                    <a:off x="533399" y="2652252"/>
                    <a:ext cx="8229601" cy="1295400"/>
                  </a:xfrm>
                  <a:prstGeom prst="flowChartTerminator">
                    <a:avLst/>
                  </a:pr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9" name="Flowchart: Preparation 8"/>
                <p:cNvSpPr/>
                <p:nvPr/>
              </p:nvSpPr>
              <p:spPr>
                <a:xfrm>
                  <a:off x="8534400" y="3099375"/>
                  <a:ext cx="381000" cy="405825"/>
                </a:xfrm>
                <a:prstGeom prst="flowChartPreparation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Flowchart: Preparation 9"/>
                <p:cNvSpPr/>
                <p:nvPr/>
              </p:nvSpPr>
              <p:spPr>
                <a:xfrm>
                  <a:off x="381000" y="3124200"/>
                  <a:ext cx="381000" cy="405825"/>
                </a:xfrm>
                <a:prstGeom prst="flowChartPreparation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" name="Freeform 12"/>
              <p:cNvSpPr/>
              <p:nvPr/>
            </p:nvSpPr>
            <p:spPr>
              <a:xfrm>
                <a:off x="8672052" y="3082413"/>
                <a:ext cx="476283" cy="427703"/>
              </a:xfrm>
              <a:custGeom>
                <a:avLst/>
                <a:gdLst>
                  <a:gd name="connsiteX0" fmla="*/ 0 w 476283"/>
                  <a:gd name="connsiteY0" fmla="*/ 0 h 427703"/>
                  <a:gd name="connsiteX1" fmla="*/ 73742 w 476283"/>
                  <a:gd name="connsiteY1" fmla="*/ 44245 h 427703"/>
                  <a:gd name="connsiteX2" fmla="*/ 88490 w 476283"/>
                  <a:gd name="connsiteY2" fmla="*/ 88490 h 427703"/>
                  <a:gd name="connsiteX3" fmla="*/ 117987 w 476283"/>
                  <a:gd name="connsiteY3" fmla="*/ 132735 h 427703"/>
                  <a:gd name="connsiteX4" fmla="*/ 162232 w 476283"/>
                  <a:gd name="connsiteY4" fmla="*/ 221226 h 427703"/>
                  <a:gd name="connsiteX5" fmla="*/ 176980 w 476283"/>
                  <a:gd name="connsiteY5" fmla="*/ 265471 h 427703"/>
                  <a:gd name="connsiteX6" fmla="*/ 221225 w 476283"/>
                  <a:gd name="connsiteY6" fmla="*/ 294968 h 427703"/>
                  <a:gd name="connsiteX7" fmla="*/ 324464 w 476283"/>
                  <a:gd name="connsiteY7" fmla="*/ 412955 h 427703"/>
                  <a:gd name="connsiteX8" fmla="*/ 368709 w 476283"/>
                  <a:gd name="connsiteY8" fmla="*/ 427703 h 427703"/>
                  <a:gd name="connsiteX9" fmla="*/ 457200 w 476283"/>
                  <a:gd name="connsiteY9" fmla="*/ 398206 h 427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6283" h="427703">
                    <a:moveTo>
                      <a:pt x="0" y="0"/>
                    </a:moveTo>
                    <a:cubicBezTo>
                      <a:pt x="24581" y="14748"/>
                      <a:pt x="53472" y="23975"/>
                      <a:pt x="73742" y="44245"/>
                    </a:cubicBezTo>
                    <a:cubicBezTo>
                      <a:pt x="84735" y="55238"/>
                      <a:pt x="81538" y="74585"/>
                      <a:pt x="88490" y="88490"/>
                    </a:cubicBezTo>
                    <a:cubicBezTo>
                      <a:pt x="96417" y="104344"/>
                      <a:pt x="108155" y="117987"/>
                      <a:pt x="117987" y="132735"/>
                    </a:cubicBezTo>
                    <a:cubicBezTo>
                      <a:pt x="155056" y="243946"/>
                      <a:pt x="105053" y="106868"/>
                      <a:pt x="162232" y="221226"/>
                    </a:cubicBezTo>
                    <a:cubicBezTo>
                      <a:pt x="169184" y="235131"/>
                      <a:pt x="167269" y="253332"/>
                      <a:pt x="176980" y="265471"/>
                    </a:cubicBezTo>
                    <a:cubicBezTo>
                      <a:pt x="188053" y="279312"/>
                      <a:pt x="206477" y="285136"/>
                      <a:pt x="221225" y="294968"/>
                    </a:cubicBezTo>
                    <a:cubicBezTo>
                      <a:pt x="265469" y="361334"/>
                      <a:pt x="263013" y="382230"/>
                      <a:pt x="324464" y="412955"/>
                    </a:cubicBezTo>
                    <a:cubicBezTo>
                      <a:pt x="338369" y="419907"/>
                      <a:pt x="353961" y="422787"/>
                      <a:pt x="368709" y="427703"/>
                    </a:cubicBezTo>
                    <a:cubicBezTo>
                      <a:pt x="478831" y="411972"/>
                      <a:pt x="496528" y="437537"/>
                      <a:pt x="457200" y="398206"/>
                    </a:cubicBezTo>
                  </a:path>
                </a:pathLst>
              </a:cu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8672052" y="3290740"/>
                <a:ext cx="442451" cy="234125"/>
              </a:xfrm>
              <a:custGeom>
                <a:avLst/>
                <a:gdLst>
                  <a:gd name="connsiteX0" fmla="*/ 0 w 442451"/>
                  <a:gd name="connsiteY0" fmla="*/ 234125 h 234125"/>
                  <a:gd name="connsiteX1" fmla="*/ 73742 w 442451"/>
                  <a:gd name="connsiteY1" fmla="*/ 189879 h 234125"/>
                  <a:gd name="connsiteX2" fmla="*/ 103238 w 442451"/>
                  <a:gd name="connsiteY2" fmla="*/ 145634 h 234125"/>
                  <a:gd name="connsiteX3" fmla="*/ 191729 w 442451"/>
                  <a:gd name="connsiteY3" fmla="*/ 86641 h 234125"/>
                  <a:gd name="connsiteX4" fmla="*/ 235974 w 442451"/>
                  <a:gd name="connsiteY4" fmla="*/ 57144 h 234125"/>
                  <a:gd name="connsiteX5" fmla="*/ 442451 w 442451"/>
                  <a:gd name="connsiteY5" fmla="*/ 12899 h 234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2451" h="234125">
                    <a:moveTo>
                      <a:pt x="0" y="234125"/>
                    </a:moveTo>
                    <a:cubicBezTo>
                      <a:pt x="24581" y="219376"/>
                      <a:pt x="51977" y="208535"/>
                      <a:pt x="73742" y="189879"/>
                    </a:cubicBezTo>
                    <a:cubicBezTo>
                      <a:pt x="87200" y="178344"/>
                      <a:pt x="89898" y="157306"/>
                      <a:pt x="103238" y="145634"/>
                    </a:cubicBezTo>
                    <a:cubicBezTo>
                      <a:pt x="129918" y="122290"/>
                      <a:pt x="162232" y="106305"/>
                      <a:pt x="191729" y="86641"/>
                    </a:cubicBezTo>
                    <a:lnTo>
                      <a:pt x="235974" y="57144"/>
                    </a:lnTo>
                    <a:cubicBezTo>
                      <a:pt x="298195" y="-36186"/>
                      <a:pt x="247746" y="12899"/>
                      <a:pt x="442451" y="12899"/>
                    </a:cubicBezTo>
                  </a:path>
                </a:pathLst>
              </a:cu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Freeform 16"/>
            <p:cNvSpPr/>
            <p:nvPr/>
          </p:nvSpPr>
          <p:spPr>
            <a:xfrm>
              <a:off x="-44245" y="3111910"/>
              <a:ext cx="634180" cy="516193"/>
            </a:xfrm>
            <a:custGeom>
              <a:avLst/>
              <a:gdLst>
                <a:gd name="connsiteX0" fmla="*/ 634180 w 634180"/>
                <a:gd name="connsiteY0" fmla="*/ 0 h 516193"/>
                <a:gd name="connsiteX1" fmla="*/ 589935 w 634180"/>
                <a:gd name="connsiteY1" fmla="*/ 73742 h 516193"/>
                <a:gd name="connsiteX2" fmla="*/ 545690 w 634180"/>
                <a:gd name="connsiteY2" fmla="*/ 103238 h 516193"/>
                <a:gd name="connsiteX3" fmla="*/ 486697 w 634180"/>
                <a:gd name="connsiteY3" fmla="*/ 176980 h 516193"/>
                <a:gd name="connsiteX4" fmla="*/ 471948 w 634180"/>
                <a:gd name="connsiteY4" fmla="*/ 221225 h 516193"/>
                <a:gd name="connsiteX5" fmla="*/ 368710 w 634180"/>
                <a:gd name="connsiteY5" fmla="*/ 368709 h 516193"/>
                <a:gd name="connsiteX6" fmla="*/ 324464 w 634180"/>
                <a:gd name="connsiteY6" fmla="*/ 457200 h 516193"/>
                <a:gd name="connsiteX7" fmla="*/ 235974 w 634180"/>
                <a:gd name="connsiteY7" fmla="*/ 516193 h 516193"/>
                <a:gd name="connsiteX8" fmla="*/ 0 w 634180"/>
                <a:gd name="connsiteY8" fmla="*/ 486696 h 516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4180" h="516193">
                  <a:moveTo>
                    <a:pt x="634180" y="0"/>
                  </a:moveTo>
                  <a:cubicBezTo>
                    <a:pt x="619432" y="24581"/>
                    <a:pt x="608590" y="51977"/>
                    <a:pt x="589935" y="73742"/>
                  </a:cubicBezTo>
                  <a:cubicBezTo>
                    <a:pt x="578400" y="87200"/>
                    <a:pt x="556763" y="89397"/>
                    <a:pt x="545690" y="103238"/>
                  </a:cubicBezTo>
                  <a:cubicBezTo>
                    <a:pt x="464277" y="205006"/>
                    <a:pt x="613495" y="92450"/>
                    <a:pt x="486697" y="176980"/>
                  </a:cubicBezTo>
                  <a:cubicBezTo>
                    <a:pt x="481781" y="191728"/>
                    <a:pt x="479661" y="207727"/>
                    <a:pt x="471948" y="221225"/>
                  </a:cubicBezTo>
                  <a:cubicBezTo>
                    <a:pt x="445025" y="268340"/>
                    <a:pt x="385680" y="317800"/>
                    <a:pt x="368710" y="368709"/>
                  </a:cubicBezTo>
                  <a:cubicBezTo>
                    <a:pt x="358190" y="400270"/>
                    <a:pt x="351373" y="433655"/>
                    <a:pt x="324464" y="457200"/>
                  </a:cubicBezTo>
                  <a:cubicBezTo>
                    <a:pt x="297785" y="480544"/>
                    <a:pt x="235974" y="516193"/>
                    <a:pt x="235974" y="516193"/>
                  </a:cubicBezTo>
                  <a:lnTo>
                    <a:pt x="0" y="486696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-73742" y="3436374"/>
              <a:ext cx="693174" cy="117987"/>
            </a:xfrm>
            <a:custGeom>
              <a:avLst/>
              <a:gdLst>
                <a:gd name="connsiteX0" fmla="*/ 693174 w 693174"/>
                <a:gd name="connsiteY0" fmla="*/ 117987 h 117987"/>
                <a:gd name="connsiteX1" fmla="*/ 619432 w 693174"/>
                <a:gd name="connsiteY1" fmla="*/ 103239 h 117987"/>
                <a:gd name="connsiteX2" fmla="*/ 575187 w 693174"/>
                <a:gd name="connsiteY2" fmla="*/ 73742 h 117987"/>
                <a:gd name="connsiteX3" fmla="*/ 486697 w 693174"/>
                <a:gd name="connsiteY3" fmla="*/ 44245 h 117987"/>
                <a:gd name="connsiteX4" fmla="*/ 368710 w 693174"/>
                <a:gd name="connsiteY4" fmla="*/ 14749 h 117987"/>
                <a:gd name="connsiteX5" fmla="*/ 0 w 693174"/>
                <a:gd name="connsiteY5" fmla="*/ 0 h 117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3174" h="117987">
                  <a:moveTo>
                    <a:pt x="693174" y="117987"/>
                  </a:moveTo>
                  <a:cubicBezTo>
                    <a:pt x="668593" y="113071"/>
                    <a:pt x="642903" y="112041"/>
                    <a:pt x="619432" y="103239"/>
                  </a:cubicBezTo>
                  <a:cubicBezTo>
                    <a:pt x="602835" y="97015"/>
                    <a:pt x="591385" y="80941"/>
                    <a:pt x="575187" y="73742"/>
                  </a:cubicBezTo>
                  <a:cubicBezTo>
                    <a:pt x="546775" y="61114"/>
                    <a:pt x="516194" y="54077"/>
                    <a:pt x="486697" y="44245"/>
                  </a:cubicBezTo>
                  <a:cubicBezTo>
                    <a:pt x="446265" y="30768"/>
                    <a:pt x="413202" y="17715"/>
                    <a:pt x="368710" y="14749"/>
                  </a:cubicBezTo>
                  <a:cubicBezTo>
                    <a:pt x="245981" y="6567"/>
                    <a:pt x="0" y="0"/>
                    <a:pt x="0" y="0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6642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678359"/>
            <a:ext cx="4038600" cy="769441"/>
          </a:xfrm>
          <a:prstGeom prst="rect">
            <a:avLst/>
          </a:prstGeom>
          <a:solidFill>
            <a:srgbClr val="2F6B3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Evaluation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2456" y="3295471"/>
            <a:ext cx="8247963" cy="120032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b) What is the difference between 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codon and anticodon?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819" y="4514671"/>
            <a:ext cx="8229600" cy="120032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c) Explain the assembly of proteins 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by ribosomes?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2455" y="2076271"/>
            <a:ext cx="8247963" cy="120032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a) Where does protein synthesis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take place?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61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1422737"/>
            <a:ext cx="403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Assignment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30480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Why is protein synthesis important?</a:t>
            </a:r>
            <a:endParaRPr lang="en-US" sz="36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75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3.gstatic.com/images?q=tbn:ANd9GcQCA5QH4iG6eCQ-DXMJ1gnTFsWeNCQosZceHZjlKQOOgQ3lwZsPP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63" y="990600"/>
            <a:ext cx="4459237" cy="334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4514671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524183"/>
                </a:solidFill>
                <a:latin typeface="NikoshBAN" pitchFamily="2" charset="0"/>
                <a:cs typeface="NikoshBAN" pitchFamily="2" charset="0"/>
              </a:rPr>
              <a:t>Thanks a lot</a:t>
            </a:r>
            <a:endParaRPr lang="en-US" sz="7200" dirty="0">
              <a:solidFill>
                <a:srgbClr val="524183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03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43000"/>
            <a:ext cx="5867400" cy="4400550"/>
          </a:xfrm>
          <a:prstGeom prst="rect">
            <a:avLst/>
          </a:prstGeom>
        </p:spPr>
      </p:pic>
      <p:pic>
        <p:nvPicPr>
          <p:cNvPr id="3078" name="Picture 6" descr="http://www.netanimations.net/Animated-gif-spinning-question-mark-picture-movin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133600"/>
            <a:ext cx="1485262" cy="252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89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0039" y="2438400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How DNA works?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21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533400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Learning outcome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627293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a) Can speak the definition of ‘transformation’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and ‘translation’.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183898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At the end of this class students ---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374398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b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 Can describe codon and anticodon.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4456093"/>
            <a:ext cx="86572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c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 Can explain protein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synthesis from ribosome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provided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information from mRNA by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DNA.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47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9" name="Group 2048"/>
          <p:cNvGrpSpPr/>
          <p:nvPr/>
        </p:nvGrpSpPr>
        <p:grpSpPr>
          <a:xfrm>
            <a:off x="609600" y="1704615"/>
            <a:ext cx="4522240" cy="3896085"/>
            <a:chOff x="609600" y="1455760"/>
            <a:chExt cx="4522240" cy="3896085"/>
          </a:xfrm>
        </p:grpSpPr>
        <p:pic>
          <p:nvPicPr>
            <p:cNvPr id="2050" name="Picture 2" descr="http://www.stemcellsinc.com/images/charts/cell_cartoon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455760"/>
              <a:ext cx="4522240" cy="38960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Oval 37"/>
            <p:cNvSpPr/>
            <p:nvPr/>
          </p:nvSpPr>
          <p:spPr>
            <a:xfrm>
              <a:off x="2895600" y="1752600"/>
              <a:ext cx="152400" cy="15240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3733800" y="3124200"/>
              <a:ext cx="152400" cy="15240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4038600" y="3429000"/>
              <a:ext cx="152400" cy="15240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3977148" y="4252452"/>
              <a:ext cx="152400" cy="15240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3657600" y="4419600"/>
              <a:ext cx="152400" cy="15240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3429000" y="4419600"/>
              <a:ext cx="152400" cy="15240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2819400" y="3657600"/>
              <a:ext cx="152400" cy="15240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2514600" y="3505200"/>
              <a:ext cx="152400" cy="15240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2362200" y="3657600"/>
              <a:ext cx="152400" cy="15240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2057400" y="3429000"/>
              <a:ext cx="152400" cy="15240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2057400" y="3124200"/>
              <a:ext cx="152400" cy="15240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1752600" y="2667000"/>
              <a:ext cx="152400" cy="15240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2057400" y="2286000"/>
              <a:ext cx="152400" cy="15240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2057400" y="2590800"/>
              <a:ext cx="152400" cy="15240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1752600" y="3429000"/>
              <a:ext cx="152400" cy="15240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3276600" y="3962400"/>
              <a:ext cx="152400" cy="15240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3505200" y="3657600"/>
              <a:ext cx="152400" cy="15240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1371600" y="2971800"/>
              <a:ext cx="152400" cy="15240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1447800" y="2590800"/>
              <a:ext cx="152400" cy="15240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1157748" y="2042652"/>
              <a:ext cx="152400" cy="15240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Left Arrow 8"/>
          <p:cNvSpPr/>
          <p:nvPr/>
        </p:nvSpPr>
        <p:spPr>
          <a:xfrm rot="19950163">
            <a:off x="3018457" y="1602115"/>
            <a:ext cx="990600" cy="381000"/>
          </a:xfrm>
          <a:prstGeom prst="leftArrow">
            <a:avLst>
              <a:gd name="adj1" fmla="val 20752"/>
              <a:gd name="adj2" fmla="val 90044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49844" y="1327356"/>
            <a:ext cx="1698008" cy="495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Ribosome</a:t>
            </a:r>
            <a:endParaRPr lang="en-US" sz="2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029200" y="1627854"/>
            <a:ext cx="3581400" cy="1232104"/>
            <a:chOff x="5334000" y="1361154"/>
            <a:chExt cx="3581400" cy="1232104"/>
          </a:xfrm>
        </p:grpSpPr>
        <p:grpSp>
          <p:nvGrpSpPr>
            <p:cNvPr id="25" name="Group 24"/>
            <p:cNvGrpSpPr/>
            <p:nvPr/>
          </p:nvGrpSpPr>
          <p:grpSpPr>
            <a:xfrm>
              <a:off x="5334000" y="1752600"/>
              <a:ext cx="3581400" cy="840658"/>
              <a:chOff x="5334000" y="1752600"/>
              <a:chExt cx="3581400" cy="840658"/>
            </a:xfrm>
          </p:grpSpPr>
          <p:sp>
            <p:nvSpPr>
              <p:cNvPr id="11" name="Freeform 10"/>
              <p:cNvSpPr/>
              <p:nvPr/>
            </p:nvSpPr>
            <p:spPr>
              <a:xfrm>
                <a:off x="5334000" y="1752600"/>
                <a:ext cx="1578077" cy="693174"/>
              </a:xfrm>
              <a:custGeom>
                <a:avLst/>
                <a:gdLst>
                  <a:gd name="connsiteX0" fmla="*/ 0 w 1578077"/>
                  <a:gd name="connsiteY0" fmla="*/ 619432 h 693174"/>
                  <a:gd name="connsiteX1" fmla="*/ 0 w 1578077"/>
                  <a:gd name="connsiteY1" fmla="*/ 471948 h 693174"/>
                  <a:gd name="connsiteX2" fmla="*/ 58993 w 1578077"/>
                  <a:gd name="connsiteY2" fmla="*/ 221225 h 693174"/>
                  <a:gd name="connsiteX3" fmla="*/ 265471 w 1578077"/>
                  <a:gd name="connsiteY3" fmla="*/ 73741 h 693174"/>
                  <a:gd name="connsiteX4" fmla="*/ 486697 w 1578077"/>
                  <a:gd name="connsiteY4" fmla="*/ 29496 h 693174"/>
                  <a:gd name="connsiteX5" fmla="*/ 752167 w 1578077"/>
                  <a:gd name="connsiteY5" fmla="*/ 0 h 693174"/>
                  <a:gd name="connsiteX6" fmla="*/ 1120877 w 1578077"/>
                  <a:gd name="connsiteY6" fmla="*/ 44245 h 693174"/>
                  <a:gd name="connsiteX7" fmla="*/ 1415845 w 1578077"/>
                  <a:gd name="connsiteY7" fmla="*/ 235974 h 693174"/>
                  <a:gd name="connsiteX8" fmla="*/ 1548580 w 1578077"/>
                  <a:gd name="connsiteY8" fmla="*/ 412954 h 693174"/>
                  <a:gd name="connsiteX9" fmla="*/ 1578077 w 1578077"/>
                  <a:gd name="connsiteY9" fmla="*/ 619432 h 693174"/>
                  <a:gd name="connsiteX10" fmla="*/ 1430593 w 1578077"/>
                  <a:gd name="connsiteY10" fmla="*/ 693174 h 693174"/>
                  <a:gd name="connsiteX11" fmla="*/ 1209367 w 1578077"/>
                  <a:gd name="connsiteY11" fmla="*/ 663677 h 693174"/>
                  <a:gd name="connsiteX12" fmla="*/ 1106129 w 1578077"/>
                  <a:gd name="connsiteY12" fmla="*/ 619432 h 693174"/>
                  <a:gd name="connsiteX13" fmla="*/ 899651 w 1578077"/>
                  <a:gd name="connsiteY13" fmla="*/ 663677 h 693174"/>
                  <a:gd name="connsiteX14" fmla="*/ 648929 w 1578077"/>
                  <a:gd name="connsiteY14" fmla="*/ 678425 h 693174"/>
                  <a:gd name="connsiteX15" fmla="*/ 280219 w 1578077"/>
                  <a:gd name="connsiteY15" fmla="*/ 678425 h 693174"/>
                  <a:gd name="connsiteX16" fmla="*/ 88490 w 1578077"/>
                  <a:gd name="connsiteY16" fmla="*/ 678425 h 693174"/>
                  <a:gd name="connsiteX17" fmla="*/ 0 w 1578077"/>
                  <a:gd name="connsiteY17" fmla="*/ 619432 h 693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78077" h="693174">
                    <a:moveTo>
                      <a:pt x="0" y="619432"/>
                    </a:moveTo>
                    <a:lnTo>
                      <a:pt x="0" y="471948"/>
                    </a:lnTo>
                    <a:lnTo>
                      <a:pt x="58993" y="221225"/>
                    </a:lnTo>
                    <a:lnTo>
                      <a:pt x="265471" y="73741"/>
                    </a:lnTo>
                    <a:lnTo>
                      <a:pt x="486697" y="29496"/>
                    </a:lnTo>
                    <a:lnTo>
                      <a:pt x="752167" y="0"/>
                    </a:lnTo>
                    <a:lnTo>
                      <a:pt x="1120877" y="44245"/>
                    </a:lnTo>
                    <a:lnTo>
                      <a:pt x="1415845" y="235974"/>
                    </a:lnTo>
                    <a:lnTo>
                      <a:pt x="1548580" y="412954"/>
                    </a:lnTo>
                    <a:lnTo>
                      <a:pt x="1578077" y="619432"/>
                    </a:lnTo>
                    <a:lnTo>
                      <a:pt x="1430593" y="693174"/>
                    </a:lnTo>
                    <a:lnTo>
                      <a:pt x="1209367" y="663677"/>
                    </a:lnTo>
                    <a:lnTo>
                      <a:pt x="1106129" y="619432"/>
                    </a:lnTo>
                    <a:lnTo>
                      <a:pt x="899651" y="663677"/>
                    </a:lnTo>
                    <a:lnTo>
                      <a:pt x="648929" y="678425"/>
                    </a:lnTo>
                    <a:lnTo>
                      <a:pt x="280219" y="678425"/>
                    </a:lnTo>
                    <a:lnTo>
                      <a:pt x="88490" y="678425"/>
                    </a:lnTo>
                    <a:lnTo>
                      <a:pt x="0" y="619432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40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S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7086600" y="1752600"/>
                <a:ext cx="1828800" cy="840658"/>
              </a:xfrm>
              <a:custGeom>
                <a:avLst/>
                <a:gdLst>
                  <a:gd name="connsiteX0" fmla="*/ 191729 w 1828800"/>
                  <a:gd name="connsiteY0" fmla="*/ 73742 h 840658"/>
                  <a:gd name="connsiteX1" fmla="*/ 1017638 w 1828800"/>
                  <a:gd name="connsiteY1" fmla="*/ 58994 h 840658"/>
                  <a:gd name="connsiteX2" fmla="*/ 1194619 w 1828800"/>
                  <a:gd name="connsiteY2" fmla="*/ 0 h 840658"/>
                  <a:gd name="connsiteX3" fmla="*/ 1401096 w 1828800"/>
                  <a:gd name="connsiteY3" fmla="*/ 44245 h 840658"/>
                  <a:gd name="connsiteX4" fmla="*/ 1533832 w 1828800"/>
                  <a:gd name="connsiteY4" fmla="*/ 58994 h 840658"/>
                  <a:gd name="connsiteX5" fmla="*/ 1533832 w 1828800"/>
                  <a:gd name="connsiteY5" fmla="*/ 58994 h 840658"/>
                  <a:gd name="connsiteX6" fmla="*/ 1769806 w 1828800"/>
                  <a:gd name="connsiteY6" fmla="*/ 73742 h 840658"/>
                  <a:gd name="connsiteX7" fmla="*/ 1828800 w 1828800"/>
                  <a:gd name="connsiteY7" fmla="*/ 265471 h 840658"/>
                  <a:gd name="connsiteX8" fmla="*/ 1828800 w 1828800"/>
                  <a:gd name="connsiteY8" fmla="*/ 457200 h 840658"/>
                  <a:gd name="connsiteX9" fmla="*/ 1666567 w 1828800"/>
                  <a:gd name="connsiteY9" fmla="*/ 648929 h 840658"/>
                  <a:gd name="connsiteX10" fmla="*/ 1401096 w 1828800"/>
                  <a:gd name="connsiteY10" fmla="*/ 737420 h 840658"/>
                  <a:gd name="connsiteX11" fmla="*/ 1032387 w 1828800"/>
                  <a:gd name="connsiteY11" fmla="*/ 781665 h 840658"/>
                  <a:gd name="connsiteX12" fmla="*/ 619432 w 1828800"/>
                  <a:gd name="connsiteY12" fmla="*/ 840658 h 840658"/>
                  <a:gd name="connsiteX13" fmla="*/ 265471 w 1828800"/>
                  <a:gd name="connsiteY13" fmla="*/ 840658 h 840658"/>
                  <a:gd name="connsiteX14" fmla="*/ 132735 w 1828800"/>
                  <a:gd name="connsiteY14" fmla="*/ 796413 h 840658"/>
                  <a:gd name="connsiteX15" fmla="*/ 44245 w 1828800"/>
                  <a:gd name="connsiteY15" fmla="*/ 678426 h 840658"/>
                  <a:gd name="connsiteX16" fmla="*/ 29496 w 1828800"/>
                  <a:gd name="connsiteY16" fmla="*/ 589936 h 840658"/>
                  <a:gd name="connsiteX17" fmla="*/ 14748 w 1828800"/>
                  <a:gd name="connsiteY17" fmla="*/ 486697 h 840658"/>
                  <a:gd name="connsiteX18" fmla="*/ 0 w 1828800"/>
                  <a:gd name="connsiteY18" fmla="*/ 368710 h 840658"/>
                  <a:gd name="connsiteX19" fmla="*/ 0 w 1828800"/>
                  <a:gd name="connsiteY19" fmla="*/ 368710 h 840658"/>
                  <a:gd name="connsiteX20" fmla="*/ 58993 w 1828800"/>
                  <a:gd name="connsiteY20" fmla="*/ 147484 h 840658"/>
                  <a:gd name="connsiteX21" fmla="*/ 58993 w 1828800"/>
                  <a:gd name="connsiteY21" fmla="*/ 147484 h 840658"/>
                  <a:gd name="connsiteX22" fmla="*/ 191729 w 1828800"/>
                  <a:gd name="connsiteY22" fmla="*/ 73742 h 840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828800" h="840658">
                    <a:moveTo>
                      <a:pt x="191729" y="73742"/>
                    </a:moveTo>
                    <a:lnTo>
                      <a:pt x="1017638" y="58994"/>
                    </a:lnTo>
                    <a:lnTo>
                      <a:pt x="1194619" y="0"/>
                    </a:lnTo>
                    <a:lnTo>
                      <a:pt x="1401096" y="44245"/>
                    </a:lnTo>
                    <a:lnTo>
                      <a:pt x="1533832" y="58994"/>
                    </a:lnTo>
                    <a:lnTo>
                      <a:pt x="1533832" y="58994"/>
                    </a:lnTo>
                    <a:lnTo>
                      <a:pt x="1769806" y="73742"/>
                    </a:lnTo>
                    <a:lnTo>
                      <a:pt x="1828800" y="265471"/>
                    </a:lnTo>
                    <a:lnTo>
                      <a:pt x="1828800" y="457200"/>
                    </a:lnTo>
                    <a:lnTo>
                      <a:pt x="1666567" y="648929"/>
                    </a:lnTo>
                    <a:lnTo>
                      <a:pt x="1401096" y="737420"/>
                    </a:lnTo>
                    <a:lnTo>
                      <a:pt x="1032387" y="781665"/>
                    </a:lnTo>
                    <a:lnTo>
                      <a:pt x="619432" y="840658"/>
                    </a:lnTo>
                    <a:lnTo>
                      <a:pt x="265471" y="840658"/>
                    </a:lnTo>
                    <a:lnTo>
                      <a:pt x="132735" y="796413"/>
                    </a:lnTo>
                    <a:lnTo>
                      <a:pt x="44245" y="678426"/>
                    </a:lnTo>
                    <a:lnTo>
                      <a:pt x="29496" y="589936"/>
                    </a:lnTo>
                    <a:lnTo>
                      <a:pt x="14748" y="486697"/>
                    </a:lnTo>
                    <a:lnTo>
                      <a:pt x="0" y="368710"/>
                    </a:lnTo>
                    <a:lnTo>
                      <a:pt x="0" y="368710"/>
                    </a:lnTo>
                    <a:lnTo>
                      <a:pt x="58993" y="147484"/>
                    </a:lnTo>
                    <a:lnTo>
                      <a:pt x="58993" y="147484"/>
                    </a:lnTo>
                    <a:lnTo>
                      <a:pt x="191729" y="73742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60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S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5715000" y="1361154"/>
              <a:ext cx="2133600" cy="438150"/>
              <a:chOff x="5715000" y="1314450"/>
              <a:chExt cx="2133600" cy="438150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6019800" y="1562100"/>
                <a:ext cx="18288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6019800" y="1562100"/>
                <a:ext cx="0" cy="1905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7848600" y="1555956"/>
                <a:ext cx="0" cy="19664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5715000" y="1314450"/>
                <a:ext cx="119707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6912077" y="1314450"/>
                <a:ext cx="0" cy="24150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7" name="Freeform 26"/>
          <p:cNvSpPr/>
          <p:nvPr/>
        </p:nvSpPr>
        <p:spPr>
          <a:xfrm>
            <a:off x="5029200" y="2019300"/>
            <a:ext cx="1578077" cy="693174"/>
          </a:xfrm>
          <a:custGeom>
            <a:avLst/>
            <a:gdLst>
              <a:gd name="connsiteX0" fmla="*/ 0 w 1578077"/>
              <a:gd name="connsiteY0" fmla="*/ 619432 h 693174"/>
              <a:gd name="connsiteX1" fmla="*/ 0 w 1578077"/>
              <a:gd name="connsiteY1" fmla="*/ 471948 h 693174"/>
              <a:gd name="connsiteX2" fmla="*/ 58993 w 1578077"/>
              <a:gd name="connsiteY2" fmla="*/ 221225 h 693174"/>
              <a:gd name="connsiteX3" fmla="*/ 265471 w 1578077"/>
              <a:gd name="connsiteY3" fmla="*/ 73741 h 693174"/>
              <a:gd name="connsiteX4" fmla="*/ 486697 w 1578077"/>
              <a:gd name="connsiteY4" fmla="*/ 29496 h 693174"/>
              <a:gd name="connsiteX5" fmla="*/ 752167 w 1578077"/>
              <a:gd name="connsiteY5" fmla="*/ 0 h 693174"/>
              <a:gd name="connsiteX6" fmla="*/ 1120877 w 1578077"/>
              <a:gd name="connsiteY6" fmla="*/ 44245 h 693174"/>
              <a:gd name="connsiteX7" fmla="*/ 1415845 w 1578077"/>
              <a:gd name="connsiteY7" fmla="*/ 235974 h 693174"/>
              <a:gd name="connsiteX8" fmla="*/ 1548580 w 1578077"/>
              <a:gd name="connsiteY8" fmla="*/ 412954 h 693174"/>
              <a:gd name="connsiteX9" fmla="*/ 1578077 w 1578077"/>
              <a:gd name="connsiteY9" fmla="*/ 619432 h 693174"/>
              <a:gd name="connsiteX10" fmla="*/ 1430593 w 1578077"/>
              <a:gd name="connsiteY10" fmla="*/ 693174 h 693174"/>
              <a:gd name="connsiteX11" fmla="*/ 1209367 w 1578077"/>
              <a:gd name="connsiteY11" fmla="*/ 663677 h 693174"/>
              <a:gd name="connsiteX12" fmla="*/ 1106129 w 1578077"/>
              <a:gd name="connsiteY12" fmla="*/ 619432 h 693174"/>
              <a:gd name="connsiteX13" fmla="*/ 899651 w 1578077"/>
              <a:gd name="connsiteY13" fmla="*/ 663677 h 693174"/>
              <a:gd name="connsiteX14" fmla="*/ 648929 w 1578077"/>
              <a:gd name="connsiteY14" fmla="*/ 678425 h 693174"/>
              <a:gd name="connsiteX15" fmla="*/ 280219 w 1578077"/>
              <a:gd name="connsiteY15" fmla="*/ 678425 h 693174"/>
              <a:gd name="connsiteX16" fmla="*/ 88490 w 1578077"/>
              <a:gd name="connsiteY16" fmla="*/ 678425 h 693174"/>
              <a:gd name="connsiteX17" fmla="*/ 0 w 1578077"/>
              <a:gd name="connsiteY17" fmla="*/ 619432 h 693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78077" h="693174">
                <a:moveTo>
                  <a:pt x="0" y="619432"/>
                </a:moveTo>
                <a:lnTo>
                  <a:pt x="0" y="471948"/>
                </a:lnTo>
                <a:lnTo>
                  <a:pt x="58993" y="221225"/>
                </a:lnTo>
                <a:lnTo>
                  <a:pt x="265471" y="73741"/>
                </a:lnTo>
                <a:lnTo>
                  <a:pt x="486697" y="29496"/>
                </a:lnTo>
                <a:lnTo>
                  <a:pt x="752167" y="0"/>
                </a:lnTo>
                <a:lnTo>
                  <a:pt x="1120877" y="44245"/>
                </a:lnTo>
                <a:lnTo>
                  <a:pt x="1415845" y="235974"/>
                </a:lnTo>
                <a:lnTo>
                  <a:pt x="1548580" y="412954"/>
                </a:lnTo>
                <a:lnTo>
                  <a:pt x="1578077" y="619432"/>
                </a:lnTo>
                <a:lnTo>
                  <a:pt x="1430593" y="693174"/>
                </a:lnTo>
                <a:lnTo>
                  <a:pt x="1209367" y="663677"/>
                </a:lnTo>
                <a:lnTo>
                  <a:pt x="1106129" y="619432"/>
                </a:lnTo>
                <a:lnTo>
                  <a:pt x="899651" y="663677"/>
                </a:lnTo>
                <a:lnTo>
                  <a:pt x="648929" y="678425"/>
                </a:lnTo>
                <a:lnTo>
                  <a:pt x="280219" y="678425"/>
                </a:lnTo>
                <a:lnTo>
                  <a:pt x="88490" y="678425"/>
                </a:lnTo>
                <a:lnTo>
                  <a:pt x="0" y="619432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6781800" y="2019300"/>
            <a:ext cx="1828800" cy="840658"/>
          </a:xfrm>
          <a:custGeom>
            <a:avLst/>
            <a:gdLst>
              <a:gd name="connsiteX0" fmla="*/ 191729 w 1828800"/>
              <a:gd name="connsiteY0" fmla="*/ 73742 h 840658"/>
              <a:gd name="connsiteX1" fmla="*/ 1017638 w 1828800"/>
              <a:gd name="connsiteY1" fmla="*/ 58994 h 840658"/>
              <a:gd name="connsiteX2" fmla="*/ 1194619 w 1828800"/>
              <a:gd name="connsiteY2" fmla="*/ 0 h 840658"/>
              <a:gd name="connsiteX3" fmla="*/ 1401096 w 1828800"/>
              <a:gd name="connsiteY3" fmla="*/ 44245 h 840658"/>
              <a:gd name="connsiteX4" fmla="*/ 1533832 w 1828800"/>
              <a:gd name="connsiteY4" fmla="*/ 58994 h 840658"/>
              <a:gd name="connsiteX5" fmla="*/ 1533832 w 1828800"/>
              <a:gd name="connsiteY5" fmla="*/ 58994 h 840658"/>
              <a:gd name="connsiteX6" fmla="*/ 1769806 w 1828800"/>
              <a:gd name="connsiteY6" fmla="*/ 73742 h 840658"/>
              <a:gd name="connsiteX7" fmla="*/ 1828800 w 1828800"/>
              <a:gd name="connsiteY7" fmla="*/ 265471 h 840658"/>
              <a:gd name="connsiteX8" fmla="*/ 1828800 w 1828800"/>
              <a:gd name="connsiteY8" fmla="*/ 457200 h 840658"/>
              <a:gd name="connsiteX9" fmla="*/ 1666567 w 1828800"/>
              <a:gd name="connsiteY9" fmla="*/ 648929 h 840658"/>
              <a:gd name="connsiteX10" fmla="*/ 1401096 w 1828800"/>
              <a:gd name="connsiteY10" fmla="*/ 737420 h 840658"/>
              <a:gd name="connsiteX11" fmla="*/ 1032387 w 1828800"/>
              <a:gd name="connsiteY11" fmla="*/ 781665 h 840658"/>
              <a:gd name="connsiteX12" fmla="*/ 619432 w 1828800"/>
              <a:gd name="connsiteY12" fmla="*/ 840658 h 840658"/>
              <a:gd name="connsiteX13" fmla="*/ 265471 w 1828800"/>
              <a:gd name="connsiteY13" fmla="*/ 840658 h 840658"/>
              <a:gd name="connsiteX14" fmla="*/ 132735 w 1828800"/>
              <a:gd name="connsiteY14" fmla="*/ 796413 h 840658"/>
              <a:gd name="connsiteX15" fmla="*/ 44245 w 1828800"/>
              <a:gd name="connsiteY15" fmla="*/ 678426 h 840658"/>
              <a:gd name="connsiteX16" fmla="*/ 29496 w 1828800"/>
              <a:gd name="connsiteY16" fmla="*/ 589936 h 840658"/>
              <a:gd name="connsiteX17" fmla="*/ 14748 w 1828800"/>
              <a:gd name="connsiteY17" fmla="*/ 486697 h 840658"/>
              <a:gd name="connsiteX18" fmla="*/ 0 w 1828800"/>
              <a:gd name="connsiteY18" fmla="*/ 368710 h 840658"/>
              <a:gd name="connsiteX19" fmla="*/ 0 w 1828800"/>
              <a:gd name="connsiteY19" fmla="*/ 368710 h 840658"/>
              <a:gd name="connsiteX20" fmla="*/ 58993 w 1828800"/>
              <a:gd name="connsiteY20" fmla="*/ 147484 h 840658"/>
              <a:gd name="connsiteX21" fmla="*/ 58993 w 1828800"/>
              <a:gd name="connsiteY21" fmla="*/ 147484 h 840658"/>
              <a:gd name="connsiteX22" fmla="*/ 191729 w 1828800"/>
              <a:gd name="connsiteY22" fmla="*/ 73742 h 84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828800" h="840658">
                <a:moveTo>
                  <a:pt x="191729" y="73742"/>
                </a:moveTo>
                <a:lnTo>
                  <a:pt x="1017638" y="58994"/>
                </a:lnTo>
                <a:lnTo>
                  <a:pt x="1194619" y="0"/>
                </a:lnTo>
                <a:lnTo>
                  <a:pt x="1401096" y="44245"/>
                </a:lnTo>
                <a:lnTo>
                  <a:pt x="1533832" y="58994"/>
                </a:lnTo>
                <a:lnTo>
                  <a:pt x="1533832" y="58994"/>
                </a:lnTo>
                <a:lnTo>
                  <a:pt x="1769806" y="73742"/>
                </a:lnTo>
                <a:lnTo>
                  <a:pt x="1828800" y="265471"/>
                </a:lnTo>
                <a:lnTo>
                  <a:pt x="1828800" y="457200"/>
                </a:lnTo>
                <a:lnTo>
                  <a:pt x="1666567" y="648929"/>
                </a:lnTo>
                <a:lnTo>
                  <a:pt x="1401096" y="737420"/>
                </a:lnTo>
                <a:lnTo>
                  <a:pt x="1032387" y="781665"/>
                </a:lnTo>
                <a:lnTo>
                  <a:pt x="619432" y="840658"/>
                </a:lnTo>
                <a:lnTo>
                  <a:pt x="265471" y="840658"/>
                </a:lnTo>
                <a:lnTo>
                  <a:pt x="132735" y="796413"/>
                </a:lnTo>
                <a:lnTo>
                  <a:pt x="44245" y="678426"/>
                </a:lnTo>
                <a:lnTo>
                  <a:pt x="29496" y="589936"/>
                </a:lnTo>
                <a:lnTo>
                  <a:pt x="14748" y="486697"/>
                </a:lnTo>
                <a:lnTo>
                  <a:pt x="0" y="368710"/>
                </a:lnTo>
                <a:lnTo>
                  <a:pt x="0" y="368710"/>
                </a:lnTo>
                <a:lnTo>
                  <a:pt x="58993" y="147484"/>
                </a:lnTo>
                <a:lnTo>
                  <a:pt x="58993" y="147484"/>
                </a:lnTo>
                <a:lnTo>
                  <a:pt x="191729" y="73742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715000" y="5715000"/>
            <a:ext cx="2590800" cy="495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80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Ribosome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Left Arrow 33"/>
          <p:cNvSpPr/>
          <p:nvPr/>
        </p:nvSpPr>
        <p:spPr>
          <a:xfrm rot="16200000">
            <a:off x="6248400" y="3314701"/>
            <a:ext cx="990600" cy="381000"/>
          </a:xfrm>
          <a:prstGeom prst="leftArrow">
            <a:avLst>
              <a:gd name="adj1" fmla="val 20752"/>
              <a:gd name="adj2" fmla="val 90044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990600" y="5753100"/>
            <a:ext cx="3277101" cy="495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Ribosome in the cell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743200" y="381000"/>
            <a:ext cx="4039101" cy="495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RIBOSOME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66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0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5 1.48148E-6 C 0.00209 0.00532 0.00608 0.00949 0.00625 0.01504 C 0.00816 0.07129 -0.01388 0.13958 0.01997 0.18194 C 0.02362 0.19421 0.03612 0.20046 0.04428 0.20787 C 0.04636 0.20972 0.04775 0.2125 0.04966 0.21435 C 0.05296 0.21759 0.06007 0.22315 0.06007 0.22338 C 0.06789 0.23796 0.06303 0.23449 0.07223 0.23819 C 0.07917 0.24398 0.08681 0.25023 0.0948 0.25347 C 0.09862 0.26065 0.10313 0.26481 0.10539 0.27315 C 0.10469 0.2868 0.10435 0.30069 0.10348 0.31435 C 0.10244 0.32731 0.1 0.31898 0.10348 0.32731 " pathEditMode="relative" rAng="0" ptsTypes="ffffffffffA">
                                      <p:cBhvr>
                                        <p:cTn id="4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2" y="1636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1.85185E-6 C 0.01909 0.00717 0.01215 0.03796 0.01909 0.0537 C 0.02135 0.05833 0.02482 0.06157 0.02795 0.06504 C 0.03229 0.08148 0.02639 0.05717 0.03107 0.08704 C 0.03298 0.1 0.03646 0.11342 0.03993 0.12523 C 0.04271 0.13449 0.0434 0.13958 0.04913 0.14537 C 0.05312 0.15509 0.05434 0.16666 0.05781 0.17685 C 0.05972 0.18148 0.06198 0.18565 0.06389 0.19028 C 0.06562 0.19421 0.06545 0.19977 0.06701 0.2037 C 0.06823 0.20694 0.06996 0.20949 0.07135 0.21273 C 0.07239 0.21551 0.07326 0.21875 0.0743 0.22153 C 0.07639 0.23889 0.08194 0.25555 0.08524 0.27315 C 0.07899 0.28194 0.07847 0.28773 0.07586 0.3 C 0.07482 0.30416 0.07014 0.31041 0.06823 0.31342 C 0.0658 0.32523 0.06771 0.31829 0.06093 0.33333 L 0.06093 0.33356 C 0.05729 0.34907 0.06093 0.34537 0.0533 0.34907 C 0.04375 0.35926 0.03802 0.38495 0.02795 0.39166 C 0.01458 0.40092 -0.0007 0.4037 -0.01511 0.40741 C -0.02986 0.41111 -0.04393 0.41435 -0.05851 0.41643 C -0.07257 0.41551 -0.1 0.41412 -0.1 0.41435 " pathEditMode="relative" rAng="0" ptsTypes="ffffffffffffffFfffffA">
                                      <p:cBhvr>
                                        <p:cTn id="4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3" y="2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/>
      <p:bldP spid="27" grpId="0" animBg="1"/>
      <p:bldP spid="27" grpId="1" animBg="1"/>
      <p:bldP spid="28" grpId="0" animBg="1"/>
      <p:bldP spid="28" grpId="1" animBg="1"/>
      <p:bldP spid="33" grpId="0"/>
      <p:bldP spid="34" grpId="0" animBg="1"/>
      <p:bldP spid="34" grpId="1" animBg="1"/>
      <p:bldP spid="35" grpId="0"/>
      <p:bldP spid="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1" name="Group 3080"/>
          <p:cNvGrpSpPr/>
          <p:nvPr/>
        </p:nvGrpSpPr>
        <p:grpSpPr>
          <a:xfrm>
            <a:off x="5867400" y="1295400"/>
            <a:ext cx="2266498" cy="2063578"/>
            <a:chOff x="3143233" y="603422"/>
            <a:chExt cx="5238767" cy="4856478"/>
          </a:xfrm>
        </p:grpSpPr>
        <p:grpSp>
          <p:nvGrpSpPr>
            <p:cNvPr id="3079" name="Group 3078"/>
            <p:cNvGrpSpPr/>
            <p:nvPr/>
          </p:nvGrpSpPr>
          <p:grpSpPr>
            <a:xfrm>
              <a:off x="3143233" y="603422"/>
              <a:ext cx="5238767" cy="4856478"/>
              <a:chOff x="3143233" y="603422"/>
              <a:chExt cx="5238767" cy="4856478"/>
            </a:xfrm>
          </p:grpSpPr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43233" y="603422"/>
                <a:ext cx="5238767" cy="4856478"/>
              </a:xfrm>
              <a:prstGeom prst="rect">
                <a:avLst/>
              </a:prstGeom>
            </p:spPr>
          </p:pic>
          <p:sp>
            <p:nvSpPr>
              <p:cNvPr id="3078" name="Freeform 3077"/>
              <p:cNvSpPr/>
              <p:nvPr/>
            </p:nvSpPr>
            <p:spPr>
              <a:xfrm>
                <a:off x="6253316" y="1533832"/>
                <a:ext cx="1769807" cy="604684"/>
              </a:xfrm>
              <a:custGeom>
                <a:avLst/>
                <a:gdLst>
                  <a:gd name="connsiteX0" fmla="*/ 147484 w 1769807"/>
                  <a:gd name="connsiteY0" fmla="*/ 530942 h 604684"/>
                  <a:gd name="connsiteX1" fmla="*/ 604684 w 1769807"/>
                  <a:gd name="connsiteY1" fmla="*/ 604684 h 604684"/>
                  <a:gd name="connsiteX2" fmla="*/ 899652 w 1769807"/>
                  <a:gd name="connsiteY2" fmla="*/ 294968 h 604684"/>
                  <a:gd name="connsiteX3" fmla="*/ 1769807 w 1769807"/>
                  <a:gd name="connsiteY3" fmla="*/ 235974 h 604684"/>
                  <a:gd name="connsiteX4" fmla="*/ 1740310 w 1769807"/>
                  <a:gd name="connsiteY4" fmla="*/ 14749 h 604684"/>
                  <a:gd name="connsiteX5" fmla="*/ 604684 w 1769807"/>
                  <a:gd name="connsiteY5" fmla="*/ 0 h 604684"/>
                  <a:gd name="connsiteX6" fmla="*/ 14749 w 1769807"/>
                  <a:gd name="connsiteY6" fmla="*/ 0 h 604684"/>
                  <a:gd name="connsiteX7" fmla="*/ 0 w 1769807"/>
                  <a:gd name="connsiteY7" fmla="*/ 324465 h 604684"/>
                  <a:gd name="connsiteX8" fmla="*/ 147484 w 1769807"/>
                  <a:gd name="connsiteY8" fmla="*/ 530942 h 604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69807" h="604684">
                    <a:moveTo>
                      <a:pt x="147484" y="530942"/>
                    </a:moveTo>
                    <a:lnTo>
                      <a:pt x="604684" y="604684"/>
                    </a:lnTo>
                    <a:lnTo>
                      <a:pt x="899652" y="294968"/>
                    </a:lnTo>
                    <a:lnTo>
                      <a:pt x="1769807" y="235974"/>
                    </a:lnTo>
                    <a:lnTo>
                      <a:pt x="1740310" y="14749"/>
                    </a:lnTo>
                    <a:lnTo>
                      <a:pt x="604684" y="0"/>
                    </a:lnTo>
                    <a:lnTo>
                      <a:pt x="14749" y="0"/>
                    </a:lnTo>
                    <a:lnTo>
                      <a:pt x="0" y="324465"/>
                    </a:lnTo>
                    <a:lnTo>
                      <a:pt x="147484" y="53094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80" name="Freeform 3079"/>
            <p:cNvSpPr/>
            <p:nvPr/>
          </p:nvSpPr>
          <p:spPr>
            <a:xfrm>
              <a:off x="4793226" y="3067665"/>
              <a:ext cx="560439" cy="457200"/>
            </a:xfrm>
            <a:custGeom>
              <a:avLst/>
              <a:gdLst>
                <a:gd name="connsiteX0" fmla="*/ 353961 w 560439"/>
                <a:gd name="connsiteY0" fmla="*/ 0 h 457200"/>
                <a:gd name="connsiteX1" fmla="*/ 560439 w 560439"/>
                <a:gd name="connsiteY1" fmla="*/ 235974 h 457200"/>
                <a:gd name="connsiteX2" fmla="*/ 412955 w 560439"/>
                <a:gd name="connsiteY2" fmla="*/ 457200 h 457200"/>
                <a:gd name="connsiteX3" fmla="*/ 265471 w 560439"/>
                <a:gd name="connsiteY3" fmla="*/ 427703 h 457200"/>
                <a:gd name="connsiteX4" fmla="*/ 0 w 560439"/>
                <a:gd name="connsiteY4" fmla="*/ 339212 h 457200"/>
                <a:gd name="connsiteX5" fmla="*/ 0 w 560439"/>
                <a:gd name="connsiteY5" fmla="*/ 339212 h 457200"/>
                <a:gd name="connsiteX6" fmla="*/ 147484 w 560439"/>
                <a:gd name="connsiteY6" fmla="*/ 44245 h 457200"/>
                <a:gd name="connsiteX7" fmla="*/ 353961 w 560439"/>
                <a:gd name="connsiteY7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0439" h="457200">
                  <a:moveTo>
                    <a:pt x="353961" y="0"/>
                  </a:moveTo>
                  <a:lnTo>
                    <a:pt x="560439" y="235974"/>
                  </a:lnTo>
                  <a:lnTo>
                    <a:pt x="412955" y="457200"/>
                  </a:lnTo>
                  <a:lnTo>
                    <a:pt x="265471" y="427703"/>
                  </a:lnTo>
                  <a:lnTo>
                    <a:pt x="0" y="339212"/>
                  </a:lnTo>
                  <a:lnTo>
                    <a:pt x="0" y="339212"/>
                  </a:lnTo>
                  <a:lnTo>
                    <a:pt x="147484" y="44245"/>
                  </a:lnTo>
                  <a:lnTo>
                    <a:pt x="353961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181600" y="2438400"/>
            <a:ext cx="3429000" cy="2667000"/>
            <a:chOff x="5181600" y="2438400"/>
            <a:chExt cx="3429000" cy="2667000"/>
          </a:xfrm>
        </p:grpSpPr>
        <p:grpSp>
          <p:nvGrpSpPr>
            <p:cNvPr id="45" name="Group 44"/>
            <p:cNvGrpSpPr/>
            <p:nvPr/>
          </p:nvGrpSpPr>
          <p:grpSpPr>
            <a:xfrm>
              <a:off x="5181600" y="4775910"/>
              <a:ext cx="3429000" cy="329490"/>
              <a:chOff x="2514600" y="4509211"/>
              <a:chExt cx="3429000" cy="329490"/>
            </a:xfrm>
          </p:grpSpPr>
          <p:sp>
            <p:nvSpPr>
              <p:cNvPr id="46" name="Pentagon 45"/>
              <p:cNvSpPr/>
              <p:nvPr/>
            </p:nvSpPr>
            <p:spPr>
              <a:xfrm rot="16200000">
                <a:off x="2628071" y="4578973"/>
                <a:ext cx="190500" cy="112642"/>
              </a:xfrm>
              <a:prstGeom prst="homePlat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Pentagon 46"/>
              <p:cNvSpPr/>
              <p:nvPr/>
            </p:nvSpPr>
            <p:spPr>
              <a:xfrm rot="16200000">
                <a:off x="2856671" y="4610929"/>
                <a:ext cx="190500" cy="112642"/>
              </a:xfrm>
              <a:prstGeom prst="homePlat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Pentagon 47"/>
              <p:cNvSpPr/>
              <p:nvPr/>
            </p:nvSpPr>
            <p:spPr>
              <a:xfrm rot="16200000">
                <a:off x="3313871" y="4610929"/>
                <a:ext cx="190500" cy="112642"/>
              </a:xfrm>
              <a:prstGeom prst="homePlat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Pentagon 48"/>
              <p:cNvSpPr/>
              <p:nvPr/>
            </p:nvSpPr>
            <p:spPr>
              <a:xfrm rot="16200000">
                <a:off x="3800567" y="4657634"/>
                <a:ext cx="190500" cy="112642"/>
              </a:xfrm>
              <a:prstGeom prst="homePlat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Pentagon 49"/>
              <p:cNvSpPr/>
              <p:nvPr/>
            </p:nvSpPr>
            <p:spPr>
              <a:xfrm rot="16200000">
                <a:off x="4314733" y="4657634"/>
                <a:ext cx="190500" cy="112642"/>
              </a:xfrm>
              <a:prstGeom prst="homePlat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Pentagon 50"/>
              <p:cNvSpPr/>
              <p:nvPr/>
            </p:nvSpPr>
            <p:spPr>
              <a:xfrm rot="16200000">
                <a:off x="4784221" y="4642886"/>
                <a:ext cx="190500" cy="112642"/>
              </a:xfrm>
              <a:prstGeom prst="homePlat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Pentagon 51"/>
              <p:cNvSpPr/>
              <p:nvPr/>
            </p:nvSpPr>
            <p:spPr>
              <a:xfrm rot="16200000">
                <a:off x="5005019" y="4640426"/>
                <a:ext cx="190500" cy="112642"/>
              </a:xfrm>
              <a:prstGeom prst="homePlat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53" name="Straight Connector 52"/>
              <p:cNvCxnSpPr/>
              <p:nvPr/>
            </p:nvCxnSpPr>
            <p:spPr>
              <a:xfrm>
                <a:off x="2514600" y="4762500"/>
                <a:ext cx="3429000" cy="76201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Freeform 53"/>
              <p:cNvSpPr/>
              <p:nvPr/>
            </p:nvSpPr>
            <p:spPr>
              <a:xfrm>
                <a:off x="3097161" y="4542503"/>
                <a:ext cx="176981" cy="206478"/>
              </a:xfrm>
              <a:custGeom>
                <a:avLst/>
                <a:gdLst>
                  <a:gd name="connsiteX0" fmla="*/ 14749 w 176981"/>
                  <a:gd name="connsiteY0" fmla="*/ 176981 h 206478"/>
                  <a:gd name="connsiteX1" fmla="*/ 0 w 176981"/>
                  <a:gd name="connsiteY1" fmla="*/ 0 h 206478"/>
                  <a:gd name="connsiteX2" fmla="*/ 88491 w 176981"/>
                  <a:gd name="connsiteY2" fmla="*/ 88491 h 206478"/>
                  <a:gd name="connsiteX3" fmla="*/ 176981 w 176981"/>
                  <a:gd name="connsiteY3" fmla="*/ 14749 h 206478"/>
                  <a:gd name="connsiteX4" fmla="*/ 147484 w 176981"/>
                  <a:gd name="connsiteY4" fmla="*/ 206478 h 206478"/>
                  <a:gd name="connsiteX5" fmla="*/ 14749 w 176981"/>
                  <a:gd name="connsiteY5" fmla="*/ 176981 h 206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6981" h="206478">
                    <a:moveTo>
                      <a:pt x="14749" y="176981"/>
                    </a:moveTo>
                    <a:lnTo>
                      <a:pt x="0" y="0"/>
                    </a:lnTo>
                    <a:lnTo>
                      <a:pt x="88491" y="88491"/>
                    </a:lnTo>
                    <a:lnTo>
                      <a:pt x="176981" y="14749"/>
                    </a:lnTo>
                    <a:lnTo>
                      <a:pt x="147484" y="206478"/>
                    </a:lnTo>
                    <a:lnTo>
                      <a:pt x="14749" y="176981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reeform 54"/>
              <p:cNvSpPr/>
              <p:nvPr/>
            </p:nvSpPr>
            <p:spPr>
              <a:xfrm>
                <a:off x="3556819" y="4572000"/>
                <a:ext cx="176981" cy="206478"/>
              </a:xfrm>
              <a:custGeom>
                <a:avLst/>
                <a:gdLst>
                  <a:gd name="connsiteX0" fmla="*/ 14749 w 176981"/>
                  <a:gd name="connsiteY0" fmla="*/ 176981 h 206478"/>
                  <a:gd name="connsiteX1" fmla="*/ 0 w 176981"/>
                  <a:gd name="connsiteY1" fmla="*/ 0 h 206478"/>
                  <a:gd name="connsiteX2" fmla="*/ 88491 w 176981"/>
                  <a:gd name="connsiteY2" fmla="*/ 88491 h 206478"/>
                  <a:gd name="connsiteX3" fmla="*/ 176981 w 176981"/>
                  <a:gd name="connsiteY3" fmla="*/ 14749 h 206478"/>
                  <a:gd name="connsiteX4" fmla="*/ 147484 w 176981"/>
                  <a:gd name="connsiteY4" fmla="*/ 206478 h 206478"/>
                  <a:gd name="connsiteX5" fmla="*/ 14749 w 176981"/>
                  <a:gd name="connsiteY5" fmla="*/ 176981 h 206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6981" h="206478">
                    <a:moveTo>
                      <a:pt x="14749" y="176981"/>
                    </a:moveTo>
                    <a:lnTo>
                      <a:pt x="0" y="0"/>
                    </a:lnTo>
                    <a:lnTo>
                      <a:pt x="88491" y="88491"/>
                    </a:lnTo>
                    <a:lnTo>
                      <a:pt x="176981" y="14749"/>
                    </a:lnTo>
                    <a:lnTo>
                      <a:pt x="147484" y="206478"/>
                    </a:lnTo>
                    <a:lnTo>
                      <a:pt x="14749" y="176981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lowchart: Delay 55"/>
              <p:cNvSpPr/>
              <p:nvPr/>
            </p:nvSpPr>
            <p:spPr>
              <a:xfrm rot="16200000">
                <a:off x="4014581" y="4571331"/>
                <a:ext cx="276641" cy="152401"/>
              </a:xfrm>
              <a:prstGeom prst="flowChartDelay">
                <a:avLst/>
              </a:prstGeom>
              <a:solidFill>
                <a:srgbClr val="2F6B3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Freeform 56"/>
              <p:cNvSpPr/>
              <p:nvPr/>
            </p:nvSpPr>
            <p:spPr>
              <a:xfrm>
                <a:off x="4547419" y="4601496"/>
                <a:ext cx="176981" cy="206478"/>
              </a:xfrm>
              <a:custGeom>
                <a:avLst/>
                <a:gdLst>
                  <a:gd name="connsiteX0" fmla="*/ 14749 w 176981"/>
                  <a:gd name="connsiteY0" fmla="*/ 176981 h 206478"/>
                  <a:gd name="connsiteX1" fmla="*/ 0 w 176981"/>
                  <a:gd name="connsiteY1" fmla="*/ 0 h 206478"/>
                  <a:gd name="connsiteX2" fmla="*/ 88491 w 176981"/>
                  <a:gd name="connsiteY2" fmla="*/ 88491 h 206478"/>
                  <a:gd name="connsiteX3" fmla="*/ 176981 w 176981"/>
                  <a:gd name="connsiteY3" fmla="*/ 14749 h 206478"/>
                  <a:gd name="connsiteX4" fmla="*/ 147484 w 176981"/>
                  <a:gd name="connsiteY4" fmla="*/ 206478 h 206478"/>
                  <a:gd name="connsiteX5" fmla="*/ 14749 w 176981"/>
                  <a:gd name="connsiteY5" fmla="*/ 176981 h 206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6981" h="206478">
                    <a:moveTo>
                      <a:pt x="14749" y="176981"/>
                    </a:moveTo>
                    <a:lnTo>
                      <a:pt x="0" y="0"/>
                    </a:lnTo>
                    <a:lnTo>
                      <a:pt x="88491" y="88491"/>
                    </a:lnTo>
                    <a:lnTo>
                      <a:pt x="176981" y="14749"/>
                    </a:lnTo>
                    <a:lnTo>
                      <a:pt x="147484" y="206478"/>
                    </a:lnTo>
                    <a:lnTo>
                      <a:pt x="14749" y="176981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Flowchart: Delay 57"/>
              <p:cNvSpPr/>
              <p:nvPr/>
            </p:nvSpPr>
            <p:spPr>
              <a:xfrm rot="16200000">
                <a:off x="5212887" y="4602165"/>
                <a:ext cx="276641" cy="152401"/>
              </a:xfrm>
              <a:prstGeom prst="flowChartDelay">
                <a:avLst/>
              </a:prstGeom>
              <a:solidFill>
                <a:srgbClr val="2F6B3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reeform 58"/>
              <p:cNvSpPr/>
              <p:nvPr/>
            </p:nvSpPr>
            <p:spPr>
              <a:xfrm>
                <a:off x="5523271" y="4630992"/>
                <a:ext cx="176981" cy="206478"/>
              </a:xfrm>
              <a:custGeom>
                <a:avLst/>
                <a:gdLst>
                  <a:gd name="connsiteX0" fmla="*/ 14749 w 176981"/>
                  <a:gd name="connsiteY0" fmla="*/ 176981 h 206478"/>
                  <a:gd name="connsiteX1" fmla="*/ 0 w 176981"/>
                  <a:gd name="connsiteY1" fmla="*/ 0 h 206478"/>
                  <a:gd name="connsiteX2" fmla="*/ 88491 w 176981"/>
                  <a:gd name="connsiteY2" fmla="*/ 88491 h 206478"/>
                  <a:gd name="connsiteX3" fmla="*/ 176981 w 176981"/>
                  <a:gd name="connsiteY3" fmla="*/ 14749 h 206478"/>
                  <a:gd name="connsiteX4" fmla="*/ 147484 w 176981"/>
                  <a:gd name="connsiteY4" fmla="*/ 206478 h 206478"/>
                  <a:gd name="connsiteX5" fmla="*/ 14749 w 176981"/>
                  <a:gd name="connsiteY5" fmla="*/ 176981 h 206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6981" h="206478">
                    <a:moveTo>
                      <a:pt x="14749" y="176981"/>
                    </a:moveTo>
                    <a:lnTo>
                      <a:pt x="0" y="0"/>
                    </a:lnTo>
                    <a:lnTo>
                      <a:pt x="88491" y="88491"/>
                    </a:lnTo>
                    <a:lnTo>
                      <a:pt x="176981" y="14749"/>
                    </a:lnTo>
                    <a:lnTo>
                      <a:pt x="147484" y="206478"/>
                    </a:lnTo>
                    <a:lnTo>
                      <a:pt x="14749" y="176981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Pentagon 59"/>
              <p:cNvSpPr/>
              <p:nvPr/>
            </p:nvSpPr>
            <p:spPr>
              <a:xfrm rot="16200000">
                <a:off x="5762533" y="4674842"/>
                <a:ext cx="190500" cy="112642"/>
              </a:xfrm>
              <a:prstGeom prst="homePlat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082" name="Down Arrow 3081"/>
            <p:cNvSpPr/>
            <p:nvPr/>
          </p:nvSpPr>
          <p:spPr>
            <a:xfrm>
              <a:off x="6629400" y="2438400"/>
              <a:ext cx="313403" cy="1899679"/>
            </a:xfrm>
            <a:prstGeom prst="downArrow">
              <a:avLst>
                <a:gd name="adj1" fmla="val 13359"/>
                <a:gd name="adj2" fmla="val 53054"/>
              </a:avLst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5562600" y="5257800"/>
            <a:ext cx="2590800" cy="495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mRNA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093" name="Group 3092"/>
          <p:cNvGrpSpPr/>
          <p:nvPr/>
        </p:nvGrpSpPr>
        <p:grpSpPr>
          <a:xfrm>
            <a:off x="444804" y="1245700"/>
            <a:ext cx="4508196" cy="4697900"/>
            <a:chOff x="304800" y="1017100"/>
            <a:chExt cx="4508196" cy="4697900"/>
          </a:xfrm>
        </p:grpSpPr>
        <p:grpSp>
          <p:nvGrpSpPr>
            <p:cNvPr id="3091" name="Group 3090"/>
            <p:cNvGrpSpPr/>
            <p:nvPr/>
          </p:nvGrpSpPr>
          <p:grpSpPr>
            <a:xfrm>
              <a:off x="304800" y="1017100"/>
              <a:ext cx="4508196" cy="4697900"/>
              <a:chOff x="304800" y="1017100"/>
              <a:chExt cx="4508196" cy="4697900"/>
            </a:xfrm>
          </p:grpSpPr>
          <p:grpSp>
            <p:nvGrpSpPr>
              <p:cNvPr id="3084" name="Group 3083"/>
              <p:cNvGrpSpPr/>
              <p:nvPr/>
            </p:nvGrpSpPr>
            <p:grpSpPr>
              <a:xfrm>
                <a:off x="304800" y="1017100"/>
                <a:ext cx="4508196" cy="4697900"/>
                <a:chOff x="304800" y="1017100"/>
                <a:chExt cx="4508196" cy="4697900"/>
              </a:xfrm>
            </p:grpSpPr>
            <p:grpSp>
              <p:nvGrpSpPr>
                <p:cNvPr id="3077" name="Group 3076"/>
                <p:cNvGrpSpPr/>
                <p:nvPr/>
              </p:nvGrpSpPr>
              <p:grpSpPr>
                <a:xfrm>
                  <a:off x="304800" y="1017100"/>
                  <a:ext cx="4508196" cy="4697900"/>
                  <a:chOff x="1735395" y="781740"/>
                  <a:chExt cx="5486400" cy="5605959"/>
                </a:xfrm>
              </p:grpSpPr>
              <p:grpSp>
                <p:nvGrpSpPr>
                  <p:cNvPr id="26" name="Group 25"/>
                  <p:cNvGrpSpPr/>
                  <p:nvPr/>
                </p:nvGrpSpPr>
                <p:grpSpPr>
                  <a:xfrm>
                    <a:off x="1735395" y="781740"/>
                    <a:ext cx="5486400" cy="5605959"/>
                    <a:chOff x="1735395" y="781740"/>
                    <a:chExt cx="5486400" cy="5605959"/>
                  </a:xfrm>
                </p:grpSpPr>
                <p:grpSp>
                  <p:nvGrpSpPr>
                    <p:cNvPr id="4" name="Group 3"/>
                    <p:cNvGrpSpPr/>
                    <p:nvPr/>
                  </p:nvGrpSpPr>
                  <p:grpSpPr>
                    <a:xfrm>
                      <a:off x="1735395" y="781740"/>
                      <a:ext cx="5486400" cy="5605959"/>
                      <a:chOff x="1676401" y="781740"/>
                      <a:chExt cx="5486400" cy="5605959"/>
                    </a:xfrm>
                  </p:grpSpPr>
                  <p:pic>
                    <p:nvPicPr>
                      <p:cNvPr id="2" name="Picture 1"/>
                      <p:cNvPicPr>
                        <a:picLocks noChangeAspect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676401" y="781740"/>
                        <a:ext cx="5486400" cy="5605959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3" name="Freeform 2"/>
                      <p:cNvSpPr/>
                      <p:nvPr/>
                    </p:nvSpPr>
                    <p:spPr>
                      <a:xfrm>
                        <a:off x="2241755" y="3141406"/>
                        <a:ext cx="4689987" cy="2949678"/>
                      </a:xfrm>
                      <a:custGeom>
                        <a:avLst/>
                        <a:gdLst>
                          <a:gd name="connsiteX0" fmla="*/ 0 w 4689987"/>
                          <a:gd name="connsiteY0" fmla="*/ 1165123 h 2949678"/>
                          <a:gd name="connsiteX1" fmla="*/ 14748 w 4689987"/>
                          <a:gd name="connsiteY1" fmla="*/ 870155 h 2949678"/>
                          <a:gd name="connsiteX2" fmla="*/ 324464 w 4689987"/>
                          <a:gd name="connsiteY2" fmla="*/ 811162 h 2949678"/>
                          <a:gd name="connsiteX3" fmla="*/ 825910 w 4689987"/>
                          <a:gd name="connsiteY3" fmla="*/ 914400 h 2949678"/>
                          <a:gd name="connsiteX4" fmla="*/ 1504335 w 4689987"/>
                          <a:gd name="connsiteY4" fmla="*/ 943897 h 2949678"/>
                          <a:gd name="connsiteX5" fmla="*/ 1563329 w 4689987"/>
                          <a:gd name="connsiteY5" fmla="*/ 958646 h 2949678"/>
                          <a:gd name="connsiteX6" fmla="*/ 1681316 w 4689987"/>
                          <a:gd name="connsiteY6" fmla="*/ 1002891 h 2949678"/>
                          <a:gd name="connsiteX7" fmla="*/ 1828800 w 4689987"/>
                          <a:gd name="connsiteY7" fmla="*/ 929149 h 2949678"/>
                          <a:gd name="connsiteX8" fmla="*/ 2315497 w 4689987"/>
                          <a:gd name="connsiteY8" fmla="*/ 840659 h 2949678"/>
                          <a:gd name="connsiteX9" fmla="*/ 2949677 w 4689987"/>
                          <a:gd name="connsiteY9" fmla="*/ 235975 h 2949678"/>
                          <a:gd name="connsiteX10" fmla="*/ 3701845 w 4689987"/>
                          <a:gd name="connsiteY10" fmla="*/ 0 h 2949678"/>
                          <a:gd name="connsiteX11" fmla="*/ 4424516 w 4689987"/>
                          <a:gd name="connsiteY11" fmla="*/ 191729 h 2949678"/>
                          <a:gd name="connsiteX12" fmla="*/ 4689987 w 4689987"/>
                          <a:gd name="connsiteY12" fmla="*/ 339213 h 2949678"/>
                          <a:gd name="connsiteX13" fmla="*/ 4689987 w 4689987"/>
                          <a:gd name="connsiteY13" fmla="*/ 589936 h 2949678"/>
                          <a:gd name="connsiteX14" fmla="*/ 4424516 w 4689987"/>
                          <a:gd name="connsiteY14" fmla="*/ 1179871 h 2949678"/>
                          <a:gd name="connsiteX15" fmla="*/ 4188542 w 4689987"/>
                          <a:gd name="connsiteY15" fmla="*/ 1946788 h 2949678"/>
                          <a:gd name="connsiteX16" fmla="*/ 4321277 w 4689987"/>
                          <a:gd name="connsiteY16" fmla="*/ 2241755 h 2949678"/>
                          <a:gd name="connsiteX17" fmla="*/ 4336026 w 4689987"/>
                          <a:gd name="connsiteY17" fmla="*/ 2418736 h 2949678"/>
                          <a:gd name="connsiteX18" fmla="*/ 3982064 w 4689987"/>
                          <a:gd name="connsiteY18" fmla="*/ 2595717 h 2949678"/>
                          <a:gd name="connsiteX19" fmla="*/ 3082413 w 4689987"/>
                          <a:gd name="connsiteY19" fmla="*/ 2595717 h 2949678"/>
                          <a:gd name="connsiteX20" fmla="*/ 1533832 w 4689987"/>
                          <a:gd name="connsiteY20" fmla="*/ 2949678 h 2949678"/>
                          <a:gd name="connsiteX21" fmla="*/ 1061884 w 4689987"/>
                          <a:gd name="connsiteY21" fmla="*/ 2861188 h 2949678"/>
                          <a:gd name="connsiteX22" fmla="*/ 840658 w 4689987"/>
                          <a:gd name="connsiteY22" fmla="*/ 2816942 h 2949678"/>
                          <a:gd name="connsiteX23" fmla="*/ 663677 w 4689987"/>
                          <a:gd name="connsiteY23" fmla="*/ 2580968 h 2949678"/>
                          <a:gd name="connsiteX24" fmla="*/ 88490 w 4689987"/>
                          <a:gd name="connsiteY24" fmla="*/ 1887794 h 2949678"/>
                          <a:gd name="connsiteX25" fmla="*/ 0 w 4689987"/>
                          <a:gd name="connsiteY25" fmla="*/ 1165123 h 2949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</a:cxnLst>
                        <a:rect l="l" t="t" r="r" b="b"/>
                        <a:pathLst>
                          <a:path w="4689987" h="2949678">
                            <a:moveTo>
                              <a:pt x="0" y="1165123"/>
                            </a:moveTo>
                            <a:lnTo>
                              <a:pt x="14748" y="870155"/>
                            </a:lnTo>
                            <a:lnTo>
                              <a:pt x="324464" y="811162"/>
                            </a:lnTo>
                            <a:lnTo>
                              <a:pt x="825910" y="914400"/>
                            </a:lnTo>
                            <a:lnTo>
                              <a:pt x="1504335" y="943897"/>
                            </a:lnTo>
                            <a:lnTo>
                              <a:pt x="1563329" y="958646"/>
                            </a:lnTo>
                            <a:lnTo>
                              <a:pt x="1681316" y="1002891"/>
                            </a:lnTo>
                            <a:lnTo>
                              <a:pt x="1828800" y="929149"/>
                            </a:lnTo>
                            <a:lnTo>
                              <a:pt x="2315497" y="840659"/>
                            </a:lnTo>
                            <a:lnTo>
                              <a:pt x="2949677" y="235975"/>
                            </a:lnTo>
                            <a:lnTo>
                              <a:pt x="3701845" y="0"/>
                            </a:lnTo>
                            <a:lnTo>
                              <a:pt x="4424516" y="191729"/>
                            </a:lnTo>
                            <a:lnTo>
                              <a:pt x="4689987" y="339213"/>
                            </a:lnTo>
                            <a:lnTo>
                              <a:pt x="4689987" y="589936"/>
                            </a:lnTo>
                            <a:lnTo>
                              <a:pt x="4424516" y="1179871"/>
                            </a:lnTo>
                            <a:lnTo>
                              <a:pt x="4188542" y="1946788"/>
                            </a:lnTo>
                            <a:lnTo>
                              <a:pt x="4321277" y="2241755"/>
                            </a:lnTo>
                            <a:lnTo>
                              <a:pt x="4336026" y="2418736"/>
                            </a:lnTo>
                            <a:lnTo>
                              <a:pt x="3982064" y="2595717"/>
                            </a:lnTo>
                            <a:lnTo>
                              <a:pt x="3082413" y="2595717"/>
                            </a:lnTo>
                            <a:lnTo>
                              <a:pt x="1533832" y="2949678"/>
                            </a:lnTo>
                            <a:lnTo>
                              <a:pt x="1061884" y="2861188"/>
                            </a:lnTo>
                            <a:lnTo>
                              <a:pt x="840658" y="2816942"/>
                            </a:lnTo>
                            <a:lnTo>
                              <a:pt x="663677" y="2580968"/>
                            </a:lnTo>
                            <a:lnTo>
                              <a:pt x="88490" y="1887794"/>
                            </a:lnTo>
                            <a:lnTo>
                              <a:pt x="0" y="1165123"/>
                            </a:ln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cxnSp>
                  <p:nvCxnSpPr>
                    <p:cNvPr id="25" name="Straight Arrow Connector 24"/>
                    <p:cNvCxnSpPr/>
                    <p:nvPr/>
                  </p:nvCxnSpPr>
                  <p:spPr>
                    <a:xfrm flipH="1">
                      <a:off x="3824748" y="4041061"/>
                      <a:ext cx="142569" cy="631612"/>
                    </a:xfrm>
                    <a:prstGeom prst="straightConnector1">
                      <a:avLst/>
                    </a:prstGeom>
                    <a:ln w="2857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5" name="Straight Connector 34"/>
                  <p:cNvCxnSpPr/>
                  <p:nvPr/>
                </p:nvCxnSpPr>
                <p:spPr>
                  <a:xfrm flipV="1">
                    <a:off x="5857783" y="5000931"/>
                    <a:ext cx="771617" cy="790269"/>
                  </a:xfrm>
                  <a:prstGeom prst="line">
                    <a:avLst/>
                  </a:prstGeom>
                  <a:ln w="2857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/>
                  <p:cNvCxnSpPr/>
                  <p:nvPr/>
                </p:nvCxnSpPr>
                <p:spPr>
                  <a:xfrm flipV="1">
                    <a:off x="5943600" y="5138584"/>
                    <a:ext cx="695417" cy="682112"/>
                  </a:xfrm>
                  <a:prstGeom prst="line">
                    <a:avLst/>
                  </a:prstGeom>
                  <a:ln w="2857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83" name="Group 3082"/>
                <p:cNvGrpSpPr/>
                <p:nvPr/>
              </p:nvGrpSpPr>
              <p:grpSpPr>
                <a:xfrm>
                  <a:off x="1268880" y="4459092"/>
                  <a:ext cx="2060916" cy="633273"/>
                  <a:chOff x="1268880" y="4459092"/>
                  <a:chExt cx="2060916" cy="633273"/>
                </a:xfrm>
              </p:grpSpPr>
              <p:grpSp>
                <p:nvGrpSpPr>
                  <p:cNvPr id="22" name="Group 21"/>
                  <p:cNvGrpSpPr/>
                  <p:nvPr/>
                </p:nvGrpSpPr>
                <p:grpSpPr>
                  <a:xfrm rot="1929933">
                    <a:off x="1268880" y="4459092"/>
                    <a:ext cx="2060916" cy="284891"/>
                    <a:chOff x="2514600" y="4509211"/>
                    <a:chExt cx="3429000" cy="329490"/>
                  </a:xfrm>
                </p:grpSpPr>
                <p:sp>
                  <p:nvSpPr>
                    <p:cNvPr id="6" name="Pentagon 5"/>
                    <p:cNvSpPr/>
                    <p:nvPr/>
                  </p:nvSpPr>
                  <p:spPr>
                    <a:xfrm rot="16200000">
                      <a:off x="2628071" y="4578973"/>
                      <a:ext cx="190500" cy="112642"/>
                    </a:xfrm>
                    <a:prstGeom prst="homePlat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" name="Pentagon 6"/>
                    <p:cNvSpPr/>
                    <p:nvPr/>
                  </p:nvSpPr>
                  <p:spPr>
                    <a:xfrm rot="16200000">
                      <a:off x="2856671" y="4610929"/>
                      <a:ext cx="190500" cy="112642"/>
                    </a:xfrm>
                    <a:prstGeom prst="homePlat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" name="Pentagon 7"/>
                    <p:cNvSpPr/>
                    <p:nvPr/>
                  </p:nvSpPr>
                  <p:spPr>
                    <a:xfrm rot="16200000">
                      <a:off x="3313871" y="4610929"/>
                      <a:ext cx="190500" cy="112642"/>
                    </a:xfrm>
                    <a:prstGeom prst="homePlat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" name="Pentagon 8"/>
                    <p:cNvSpPr/>
                    <p:nvPr/>
                  </p:nvSpPr>
                  <p:spPr>
                    <a:xfrm rot="16200000">
                      <a:off x="3800567" y="4657634"/>
                      <a:ext cx="190500" cy="112642"/>
                    </a:xfrm>
                    <a:prstGeom prst="homePlat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" name="Pentagon 9"/>
                    <p:cNvSpPr/>
                    <p:nvPr/>
                  </p:nvSpPr>
                  <p:spPr>
                    <a:xfrm rot="16200000">
                      <a:off x="4314733" y="4657634"/>
                      <a:ext cx="190500" cy="112642"/>
                    </a:xfrm>
                    <a:prstGeom prst="homePlat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" name="Pentagon 10"/>
                    <p:cNvSpPr/>
                    <p:nvPr/>
                  </p:nvSpPr>
                  <p:spPr>
                    <a:xfrm rot="16200000">
                      <a:off x="4784221" y="4642886"/>
                      <a:ext cx="190500" cy="112642"/>
                    </a:xfrm>
                    <a:prstGeom prst="homePlat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" name="Pentagon 11"/>
                    <p:cNvSpPr/>
                    <p:nvPr/>
                  </p:nvSpPr>
                  <p:spPr>
                    <a:xfrm rot="16200000">
                      <a:off x="5005019" y="4640426"/>
                      <a:ext cx="190500" cy="112642"/>
                    </a:xfrm>
                    <a:prstGeom prst="homePlat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cxnSp>
                  <p:nvCxnSpPr>
                    <p:cNvPr id="14" name="Straight Connector 13"/>
                    <p:cNvCxnSpPr/>
                    <p:nvPr/>
                  </p:nvCxnSpPr>
                  <p:spPr>
                    <a:xfrm>
                      <a:off x="2514600" y="4762500"/>
                      <a:ext cx="3429000" cy="76201"/>
                    </a:xfrm>
                    <a:prstGeom prst="line">
                      <a:avLst/>
                    </a:prstGeom>
                    <a:ln w="57150">
                      <a:solidFill>
                        <a:srgbClr val="C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5" name="Freeform 14"/>
                    <p:cNvSpPr/>
                    <p:nvPr/>
                  </p:nvSpPr>
                  <p:spPr>
                    <a:xfrm>
                      <a:off x="3097161" y="4542503"/>
                      <a:ext cx="176981" cy="206478"/>
                    </a:xfrm>
                    <a:custGeom>
                      <a:avLst/>
                      <a:gdLst>
                        <a:gd name="connsiteX0" fmla="*/ 14749 w 176981"/>
                        <a:gd name="connsiteY0" fmla="*/ 176981 h 206478"/>
                        <a:gd name="connsiteX1" fmla="*/ 0 w 176981"/>
                        <a:gd name="connsiteY1" fmla="*/ 0 h 206478"/>
                        <a:gd name="connsiteX2" fmla="*/ 88491 w 176981"/>
                        <a:gd name="connsiteY2" fmla="*/ 88491 h 206478"/>
                        <a:gd name="connsiteX3" fmla="*/ 176981 w 176981"/>
                        <a:gd name="connsiteY3" fmla="*/ 14749 h 206478"/>
                        <a:gd name="connsiteX4" fmla="*/ 147484 w 176981"/>
                        <a:gd name="connsiteY4" fmla="*/ 206478 h 206478"/>
                        <a:gd name="connsiteX5" fmla="*/ 14749 w 176981"/>
                        <a:gd name="connsiteY5" fmla="*/ 176981 h 2064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76981" h="206478">
                          <a:moveTo>
                            <a:pt x="14749" y="176981"/>
                          </a:moveTo>
                          <a:lnTo>
                            <a:pt x="0" y="0"/>
                          </a:lnTo>
                          <a:lnTo>
                            <a:pt x="88491" y="88491"/>
                          </a:lnTo>
                          <a:lnTo>
                            <a:pt x="176981" y="14749"/>
                          </a:lnTo>
                          <a:lnTo>
                            <a:pt x="147484" y="206478"/>
                          </a:lnTo>
                          <a:lnTo>
                            <a:pt x="14749" y="176981"/>
                          </a:lnTo>
                          <a:close/>
                        </a:path>
                      </a:pathLst>
                    </a:custGeom>
                    <a:solidFill>
                      <a:schemeClr val="accent2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" name="Freeform 15"/>
                    <p:cNvSpPr/>
                    <p:nvPr/>
                  </p:nvSpPr>
                  <p:spPr>
                    <a:xfrm>
                      <a:off x="3556819" y="4572000"/>
                      <a:ext cx="176981" cy="206478"/>
                    </a:xfrm>
                    <a:custGeom>
                      <a:avLst/>
                      <a:gdLst>
                        <a:gd name="connsiteX0" fmla="*/ 14749 w 176981"/>
                        <a:gd name="connsiteY0" fmla="*/ 176981 h 206478"/>
                        <a:gd name="connsiteX1" fmla="*/ 0 w 176981"/>
                        <a:gd name="connsiteY1" fmla="*/ 0 h 206478"/>
                        <a:gd name="connsiteX2" fmla="*/ 88491 w 176981"/>
                        <a:gd name="connsiteY2" fmla="*/ 88491 h 206478"/>
                        <a:gd name="connsiteX3" fmla="*/ 176981 w 176981"/>
                        <a:gd name="connsiteY3" fmla="*/ 14749 h 206478"/>
                        <a:gd name="connsiteX4" fmla="*/ 147484 w 176981"/>
                        <a:gd name="connsiteY4" fmla="*/ 206478 h 206478"/>
                        <a:gd name="connsiteX5" fmla="*/ 14749 w 176981"/>
                        <a:gd name="connsiteY5" fmla="*/ 176981 h 2064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76981" h="206478">
                          <a:moveTo>
                            <a:pt x="14749" y="176981"/>
                          </a:moveTo>
                          <a:lnTo>
                            <a:pt x="0" y="0"/>
                          </a:lnTo>
                          <a:lnTo>
                            <a:pt x="88491" y="88491"/>
                          </a:lnTo>
                          <a:lnTo>
                            <a:pt x="176981" y="14749"/>
                          </a:lnTo>
                          <a:lnTo>
                            <a:pt x="147484" y="206478"/>
                          </a:lnTo>
                          <a:lnTo>
                            <a:pt x="14749" y="176981"/>
                          </a:lnTo>
                          <a:close/>
                        </a:path>
                      </a:pathLst>
                    </a:custGeom>
                    <a:solidFill>
                      <a:schemeClr val="accent2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" name="Flowchart: Delay 16"/>
                    <p:cNvSpPr/>
                    <p:nvPr/>
                  </p:nvSpPr>
                  <p:spPr>
                    <a:xfrm rot="16200000">
                      <a:off x="4014581" y="4571331"/>
                      <a:ext cx="276641" cy="152401"/>
                    </a:xfrm>
                    <a:prstGeom prst="flowChartDelay">
                      <a:avLst/>
                    </a:prstGeom>
                    <a:solidFill>
                      <a:srgbClr val="2F6B39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" name="Freeform 17"/>
                    <p:cNvSpPr/>
                    <p:nvPr/>
                  </p:nvSpPr>
                  <p:spPr>
                    <a:xfrm>
                      <a:off x="4547419" y="4601496"/>
                      <a:ext cx="176981" cy="206478"/>
                    </a:xfrm>
                    <a:custGeom>
                      <a:avLst/>
                      <a:gdLst>
                        <a:gd name="connsiteX0" fmla="*/ 14749 w 176981"/>
                        <a:gd name="connsiteY0" fmla="*/ 176981 h 206478"/>
                        <a:gd name="connsiteX1" fmla="*/ 0 w 176981"/>
                        <a:gd name="connsiteY1" fmla="*/ 0 h 206478"/>
                        <a:gd name="connsiteX2" fmla="*/ 88491 w 176981"/>
                        <a:gd name="connsiteY2" fmla="*/ 88491 h 206478"/>
                        <a:gd name="connsiteX3" fmla="*/ 176981 w 176981"/>
                        <a:gd name="connsiteY3" fmla="*/ 14749 h 206478"/>
                        <a:gd name="connsiteX4" fmla="*/ 147484 w 176981"/>
                        <a:gd name="connsiteY4" fmla="*/ 206478 h 206478"/>
                        <a:gd name="connsiteX5" fmla="*/ 14749 w 176981"/>
                        <a:gd name="connsiteY5" fmla="*/ 176981 h 2064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76981" h="206478">
                          <a:moveTo>
                            <a:pt x="14749" y="176981"/>
                          </a:moveTo>
                          <a:lnTo>
                            <a:pt x="0" y="0"/>
                          </a:lnTo>
                          <a:lnTo>
                            <a:pt x="88491" y="88491"/>
                          </a:lnTo>
                          <a:lnTo>
                            <a:pt x="176981" y="14749"/>
                          </a:lnTo>
                          <a:lnTo>
                            <a:pt x="147484" y="206478"/>
                          </a:lnTo>
                          <a:lnTo>
                            <a:pt x="14749" y="176981"/>
                          </a:lnTo>
                          <a:close/>
                        </a:path>
                      </a:pathLst>
                    </a:custGeom>
                    <a:solidFill>
                      <a:schemeClr val="accent2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" name="Flowchart: Delay 18"/>
                    <p:cNvSpPr/>
                    <p:nvPr/>
                  </p:nvSpPr>
                  <p:spPr>
                    <a:xfrm rot="16200000">
                      <a:off x="5212887" y="4602165"/>
                      <a:ext cx="276641" cy="152401"/>
                    </a:xfrm>
                    <a:prstGeom prst="flowChartDelay">
                      <a:avLst/>
                    </a:prstGeom>
                    <a:solidFill>
                      <a:srgbClr val="2F6B39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" name="Freeform 19"/>
                    <p:cNvSpPr/>
                    <p:nvPr/>
                  </p:nvSpPr>
                  <p:spPr>
                    <a:xfrm>
                      <a:off x="5523271" y="4630992"/>
                      <a:ext cx="176981" cy="206478"/>
                    </a:xfrm>
                    <a:custGeom>
                      <a:avLst/>
                      <a:gdLst>
                        <a:gd name="connsiteX0" fmla="*/ 14749 w 176981"/>
                        <a:gd name="connsiteY0" fmla="*/ 176981 h 206478"/>
                        <a:gd name="connsiteX1" fmla="*/ 0 w 176981"/>
                        <a:gd name="connsiteY1" fmla="*/ 0 h 206478"/>
                        <a:gd name="connsiteX2" fmla="*/ 88491 w 176981"/>
                        <a:gd name="connsiteY2" fmla="*/ 88491 h 206478"/>
                        <a:gd name="connsiteX3" fmla="*/ 176981 w 176981"/>
                        <a:gd name="connsiteY3" fmla="*/ 14749 h 206478"/>
                        <a:gd name="connsiteX4" fmla="*/ 147484 w 176981"/>
                        <a:gd name="connsiteY4" fmla="*/ 206478 h 206478"/>
                        <a:gd name="connsiteX5" fmla="*/ 14749 w 176981"/>
                        <a:gd name="connsiteY5" fmla="*/ 176981 h 2064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76981" h="206478">
                          <a:moveTo>
                            <a:pt x="14749" y="176981"/>
                          </a:moveTo>
                          <a:lnTo>
                            <a:pt x="0" y="0"/>
                          </a:lnTo>
                          <a:lnTo>
                            <a:pt x="88491" y="88491"/>
                          </a:lnTo>
                          <a:lnTo>
                            <a:pt x="176981" y="14749"/>
                          </a:lnTo>
                          <a:lnTo>
                            <a:pt x="147484" y="206478"/>
                          </a:lnTo>
                          <a:lnTo>
                            <a:pt x="14749" y="176981"/>
                          </a:lnTo>
                          <a:close/>
                        </a:path>
                      </a:pathLst>
                    </a:custGeom>
                    <a:solidFill>
                      <a:schemeClr val="accent2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" name="Pentagon 20"/>
                    <p:cNvSpPr/>
                    <p:nvPr/>
                  </p:nvSpPr>
                  <p:spPr>
                    <a:xfrm rot="16200000">
                      <a:off x="5762533" y="4674842"/>
                      <a:ext cx="190500" cy="112642"/>
                    </a:xfrm>
                    <a:prstGeom prst="homePlat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63" name="Rectangle 62"/>
                  <p:cNvSpPr/>
                  <p:nvPr/>
                </p:nvSpPr>
                <p:spPr>
                  <a:xfrm rot="1999077">
                    <a:off x="1356606" y="4665325"/>
                    <a:ext cx="1299943" cy="42704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rPr>
                      <a:t>mRNA</a:t>
                    </a:r>
                    <a:endParaRPr lang="en-US" sz="2000" dirty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</p:grpSp>
          </p:grpSp>
          <p:sp>
            <p:nvSpPr>
              <p:cNvPr id="66" name="Rectangle 65"/>
              <p:cNvSpPr/>
              <p:nvPr/>
            </p:nvSpPr>
            <p:spPr>
              <a:xfrm>
                <a:off x="2819400" y="3478908"/>
                <a:ext cx="1676400" cy="4953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Nucleus</a:t>
                </a:r>
                <a:endPara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3086" name="Straight Connector 3085"/>
              <p:cNvCxnSpPr/>
              <p:nvPr/>
            </p:nvCxnSpPr>
            <p:spPr>
              <a:xfrm>
                <a:off x="3029140" y="3200400"/>
                <a:ext cx="199930" cy="30800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92" name="Freeform 3091"/>
            <p:cNvSpPr/>
            <p:nvPr/>
          </p:nvSpPr>
          <p:spPr>
            <a:xfrm>
              <a:off x="2227006" y="1327355"/>
              <a:ext cx="575188" cy="235974"/>
            </a:xfrm>
            <a:custGeom>
              <a:avLst/>
              <a:gdLst>
                <a:gd name="connsiteX0" fmla="*/ 162233 w 575188"/>
                <a:gd name="connsiteY0" fmla="*/ 235974 h 235974"/>
                <a:gd name="connsiteX1" fmla="*/ 427704 w 575188"/>
                <a:gd name="connsiteY1" fmla="*/ 221226 h 235974"/>
                <a:gd name="connsiteX2" fmla="*/ 575188 w 575188"/>
                <a:gd name="connsiteY2" fmla="*/ 117987 h 235974"/>
                <a:gd name="connsiteX3" fmla="*/ 560439 w 575188"/>
                <a:gd name="connsiteY3" fmla="*/ 0 h 235974"/>
                <a:gd name="connsiteX4" fmla="*/ 0 w 575188"/>
                <a:gd name="connsiteY4" fmla="*/ 14748 h 235974"/>
                <a:gd name="connsiteX5" fmla="*/ 162233 w 575188"/>
                <a:gd name="connsiteY5" fmla="*/ 235974 h 235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5188" h="235974">
                  <a:moveTo>
                    <a:pt x="162233" y="235974"/>
                  </a:moveTo>
                  <a:lnTo>
                    <a:pt x="427704" y="221226"/>
                  </a:lnTo>
                  <a:lnTo>
                    <a:pt x="575188" y="117987"/>
                  </a:lnTo>
                  <a:lnTo>
                    <a:pt x="560439" y="0"/>
                  </a:lnTo>
                  <a:lnTo>
                    <a:pt x="0" y="14748"/>
                  </a:lnTo>
                  <a:lnTo>
                    <a:pt x="162233" y="235974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" name="Rectangle 75"/>
          <p:cNvSpPr/>
          <p:nvPr/>
        </p:nvSpPr>
        <p:spPr>
          <a:xfrm>
            <a:off x="2362200" y="457200"/>
            <a:ext cx="4476298" cy="495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Transcription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1295400" y="5981700"/>
            <a:ext cx="2590800" cy="495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Animal cell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781800" y="1257300"/>
            <a:ext cx="2082410" cy="734265"/>
            <a:chOff x="6781800" y="1257300"/>
            <a:chExt cx="2082410" cy="734265"/>
          </a:xfrm>
        </p:grpSpPr>
        <p:sp>
          <p:nvSpPr>
            <p:cNvPr id="61" name="Rectangle 60"/>
            <p:cNvSpPr/>
            <p:nvPr/>
          </p:nvSpPr>
          <p:spPr>
            <a:xfrm>
              <a:off x="6781800" y="1257300"/>
              <a:ext cx="2082410" cy="4953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DNA template</a:t>
              </a:r>
              <a:endPara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4" name="Down Arrow 63"/>
            <p:cNvSpPr/>
            <p:nvPr/>
          </p:nvSpPr>
          <p:spPr>
            <a:xfrm rot="2324380">
              <a:off x="7275220" y="1563383"/>
              <a:ext cx="320019" cy="428182"/>
            </a:xfrm>
            <a:prstGeom prst="downArrow">
              <a:avLst>
                <a:gd name="adj1" fmla="val 13359"/>
                <a:gd name="adj2" fmla="val 53054"/>
              </a:avLst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5379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76" grpId="0"/>
      <p:bldP spid="7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098348" y="990600"/>
            <a:ext cx="6826452" cy="5603367"/>
            <a:chOff x="943896" y="187833"/>
            <a:chExt cx="7254156" cy="6565011"/>
          </a:xfrm>
        </p:grpSpPr>
        <p:grpSp>
          <p:nvGrpSpPr>
            <p:cNvPr id="32" name="Group 31"/>
            <p:cNvGrpSpPr/>
            <p:nvPr/>
          </p:nvGrpSpPr>
          <p:grpSpPr>
            <a:xfrm>
              <a:off x="943896" y="187833"/>
              <a:ext cx="7254156" cy="6565011"/>
              <a:chOff x="1204044" y="187833"/>
              <a:chExt cx="7254156" cy="6565011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1204044" y="187833"/>
                <a:ext cx="7254156" cy="6565011"/>
                <a:chOff x="1204044" y="187833"/>
                <a:chExt cx="7254156" cy="6565011"/>
              </a:xfrm>
            </p:grpSpPr>
            <p:grpSp>
              <p:nvGrpSpPr>
                <p:cNvPr id="20" name="Group 19"/>
                <p:cNvGrpSpPr/>
                <p:nvPr/>
              </p:nvGrpSpPr>
              <p:grpSpPr>
                <a:xfrm>
                  <a:off x="1204044" y="187833"/>
                  <a:ext cx="7254156" cy="6565011"/>
                  <a:chOff x="1204044" y="187833"/>
                  <a:chExt cx="7254156" cy="6565011"/>
                </a:xfrm>
              </p:grpSpPr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1204044" y="187833"/>
                    <a:ext cx="7254156" cy="6565011"/>
                    <a:chOff x="1204044" y="187833"/>
                    <a:chExt cx="7254156" cy="6565011"/>
                  </a:xfrm>
                </p:grpSpPr>
                <p:pic>
                  <p:nvPicPr>
                    <p:cNvPr id="2" name="Picture 1"/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204044" y="187833"/>
                      <a:ext cx="7254156" cy="6565011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1" name="Oval 10"/>
                    <p:cNvSpPr/>
                    <p:nvPr/>
                  </p:nvSpPr>
                  <p:spPr>
                    <a:xfrm>
                      <a:off x="2895600" y="3102077"/>
                      <a:ext cx="228600" cy="457200"/>
                    </a:xfrm>
                    <a:prstGeom prst="ellipse">
                      <a:avLst/>
                    </a:prstGeom>
                    <a:solidFill>
                      <a:srgbClr val="FF00FF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A</a:t>
                      </a:r>
                      <a:endParaRPr lang="en-US" sz="20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p:txBody>
                </p:sp>
                <p:sp>
                  <p:nvSpPr>
                    <p:cNvPr id="12" name="Oval 11"/>
                    <p:cNvSpPr/>
                    <p:nvPr/>
                  </p:nvSpPr>
                  <p:spPr>
                    <a:xfrm>
                      <a:off x="4129548" y="4768644"/>
                      <a:ext cx="228600" cy="457200"/>
                    </a:xfrm>
                    <a:prstGeom prst="ellipse">
                      <a:avLst/>
                    </a:prstGeom>
                    <a:solidFill>
                      <a:srgbClr val="FF00FF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A</a:t>
                      </a:r>
                      <a:endParaRPr lang="en-US" sz="20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p:txBody>
                </p:sp>
                <p:sp>
                  <p:nvSpPr>
                    <p:cNvPr id="13" name="Oval 12"/>
                    <p:cNvSpPr/>
                    <p:nvPr/>
                  </p:nvSpPr>
                  <p:spPr>
                    <a:xfrm>
                      <a:off x="5363496" y="4815348"/>
                      <a:ext cx="228600" cy="457200"/>
                    </a:xfrm>
                    <a:prstGeom prst="ellipse">
                      <a:avLst/>
                    </a:prstGeom>
                    <a:solidFill>
                      <a:srgbClr val="FF00FF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A</a:t>
                      </a:r>
                      <a:endParaRPr lang="en-US" sz="20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p:txBody>
                </p:sp>
                <p:sp>
                  <p:nvSpPr>
                    <p:cNvPr id="14" name="Oval 13"/>
                    <p:cNvSpPr/>
                    <p:nvPr/>
                  </p:nvSpPr>
                  <p:spPr>
                    <a:xfrm>
                      <a:off x="7224252" y="3094704"/>
                      <a:ext cx="228600" cy="457200"/>
                    </a:xfrm>
                    <a:prstGeom prst="ellipse">
                      <a:avLst/>
                    </a:prstGeom>
                    <a:solidFill>
                      <a:srgbClr val="FF00FF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A</a:t>
                      </a:r>
                      <a:endParaRPr lang="en-US" sz="20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p:txBody>
                </p:sp>
              </p:grpSp>
              <p:sp>
                <p:nvSpPr>
                  <p:cNvPr id="16" name="Oval 15"/>
                  <p:cNvSpPr/>
                  <p:nvPr/>
                </p:nvSpPr>
                <p:spPr>
                  <a:xfrm>
                    <a:off x="2891913" y="4768644"/>
                    <a:ext cx="228600" cy="457200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dirty="0" smtClean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rPr>
                      <a:t>U</a:t>
                    </a:r>
                    <a:endParaRPr lang="en-US" sz="2000" dirty="0">
                      <a:solidFill>
                        <a:srgbClr val="FF0000"/>
                      </a:solidFill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  <p:sp>
                <p:nvSpPr>
                  <p:cNvPr id="17" name="Oval 16"/>
                  <p:cNvSpPr/>
                  <p:nvPr/>
                </p:nvSpPr>
                <p:spPr>
                  <a:xfrm>
                    <a:off x="7251291" y="4768644"/>
                    <a:ext cx="228600" cy="457200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dirty="0" smtClean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rPr>
                      <a:t>U</a:t>
                    </a:r>
                    <a:endParaRPr lang="en-US" sz="2000" dirty="0">
                      <a:solidFill>
                        <a:srgbClr val="FF0000"/>
                      </a:solidFill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  <p:sp>
                <p:nvSpPr>
                  <p:cNvPr id="18" name="Oval 17"/>
                  <p:cNvSpPr/>
                  <p:nvPr/>
                </p:nvSpPr>
                <p:spPr>
                  <a:xfrm>
                    <a:off x="5372100" y="3183192"/>
                    <a:ext cx="228600" cy="457200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dirty="0" smtClean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rPr>
                      <a:t>T</a:t>
                    </a:r>
                    <a:endParaRPr lang="en-US" sz="2000" dirty="0">
                      <a:solidFill>
                        <a:srgbClr val="FF0000"/>
                      </a:solidFill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  <p:sp>
                <p:nvSpPr>
                  <p:cNvPr id="19" name="Oval 18"/>
                  <p:cNvSpPr/>
                  <p:nvPr/>
                </p:nvSpPr>
                <p:spPr>
                  <a:xfrm>
                    <a:off x="4114800" y="3182746"/>
                    <a:ext cx="228600" cy="457200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dirty="0" smtClean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rPr>
                      <a:t>T</a:t>
                    </a:r>
                    <a:endParaRPr lang="en-US" sz="2000" dirty="0">
                      <a:solidFill>
                        <a:srgbClr val="FF0000"/>
                      </a:solidFill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</p:grpSp>
            <p:sp>
              <p:nvSpPr>
                <p:cNvPr id="21" name="Oval 20"/>
                <p:cNvSpPr/>
                <p:nvPr/>
              </p:nvSpPr>
              <p:spPr>
                <a:xfrm>
                  <a:off x="3475704" y="3156153"/>
                  <a:ext cx="228600" cy="457200"/>
                </a:xfrm>
                <a:prstGeom prst="ellipse">
                  <a:avLst/>
                </a:prstGeom>
                <a:solidFill>
                  <a:srgbClr val="33CC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NikoshBAN" pitchFamily="2" charset="0"/>
                      <a:cs typeface="NikoshBAN" pitchFamily="2" charset="0"/>
                    </a:rPr>
                    <a:t>G</a:t>
                  </a:r>
                  <a:endPara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6614652" y="3229896"/>
                  <a:ext cx="228600" cy="457200"/>
                </a:xfrm>
                <a:prstGeom prst="ellipse">
                  <a:avLst/>
                </a:prstGeom>
                <a:solidFill>
                  <a:srgbClr val="33CC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NikoshBAN" pitchFamily="2" charset="0"/>
                      <a:cs typeface="NikoshBAN" pitchFamily="2" charset="0"/>
                    </a:rPr>
                    <a:t>G</a:t>
                  </a:r>
                  <a:endPara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4741608" y="4800600"/>
                  <a:ext cx="228600" cy="457200"/>
                </a:xfrm>
                <a:prstGeom prst="ellipse">
                  <a:avLst/>
                </a:prstGeom>
                <a:solidFill>
                  <a:srgbClr val="33CC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NikoshBAN" pitchFamily="2" charset="0"/>
                      <a:cs typeface="NikoshBAN" pitchFamily="2" charset="0"/>
                    </a:rPr>
                    <a:t>G</a:t>
                  </a:r>
                  <a:endPara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7833852" y="4830096"/>
                  <a:ext cx="228600" cy="457200"/>
                </a:xfrm>
                <a:prstGeom prst="ellipse">
                  <a:avLst/>
                </a:prstGeom>
                <a:solidFill>
                  <a:srgbClr val="33CC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NikoshBAN" pitchFamily="2" charset="0"/>
                      <a:cs typeface="NikoshBAN" pitchFamily="2" charset="0"/>
                    </a:rPr>
                    <a:t>G</a:t>
                  </a:r>
                  <a:endPara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5973096" y="4800600"/>
                  <a:ext cx="228600" cy="457200"/>
                </a:xfrm>
                <a:prstGeom prst="ellipse">
                  <a:avLst/>
                </a:prstGeom>
                <a:solidFill>
                  <a:srgbClr val="33CC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NikoshBAN" pitchFamily="2" charset="0"/>
                      <a:cs typeface="NikoshBAN" pitchFamily="2" charset="0"/>
                    </a:rPr>
                    <a:t>G</a:t>
                  </a:r>
                  <a:endPara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sp>
            <p:nvSpPr>
              <p:cNvPr id="27" name="Oval 26"/>
              <p:cNvSpPr/>
              <p:nvPr/>
            </p:nvSpPr>
            <p:spPr>
              <a:xfrm>
                <a:off x="3490452" y="4938251"/>
                <a:ext cx="228600" cy="31709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schemeClr val="bg1">
                        <a:lumMod val="9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C</a:t>
                </a:r>
                <a:endParaRPr lang="en-US" sz="2000" dirty="0">
                  <a:solidFill>
                    <a:schemeClr val="bg1">
                      <a:lumMod val="95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6599904" y="4967748"/>
                <a:ext cx="228600" cy="31709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schemeClr val="bg1">
                        <a:lumMod val="9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C</a:t>
                </a:r>
                <a:endParaRPr lang="en-US" sz="2000" dirty="0">
                  <a:solidFill>
                    <a:schemeClr val="bg1">
                      <a:lumMod val="95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7848600" y="3188109"/>
                <a:ext cx="228600" cy="31709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schemeClr val="bg1">
                        <a:lumMod val="9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C</a:t>
                </a:r>
                <a:endParaRPr lang="en-US" sz="2000" dirty="0">
                  <a:solidFill>
                    <a:schemeClr val="bg1">
                      <a:lumMod val="95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5987844" y="3244644"/>
                <a:ext cx="228600" cy="31709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schemeClr val="bg1">
                        <a:lumMod val="9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C</a:t>
                </a:r>
                <a:endParaRPr lang="en-US" sz="2000" dirty="0">
                  <a:solidFill>
                    <a:schemeClr val="bg1">
                      <a:lumMod val="95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4724400" y="3215148"/>
                <a:ext cx="228600" cy="31709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schemeClr val="bg1">
                        <a:lumMod val="9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C</a:t>
                </a:r>
                <a:endParaRPr lang="en-US" sz="2000" dirty="0">
                  <a:solidFill>
                    <a:schemeClr val="bg1">
                      <a:lumMod val="95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3657600" y="1447800"/>
              <a:ext cx="2362200" cy="228600"/>
              <a:chOff x="3657600" y="1447800"/>
              <a:chExt cx="2362200" cy="2286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3657600" y="1447800"/>
                <a:ext cx="762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886200" y="1447800"/>
                <a:ext cx="762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114800" y="1447800"/>
                <a:ext cx="762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4343400" y="1447800"/>
                <a:ext cx="762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4572000" y="1447800"/>
                <a:ext cx="762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4800600" y="1447800"/>
                <a:ext cx="762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5029200" y="1447800"/>
                <a:ext cx="762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5257800" y="1447800"/>
                <a:ext cx="762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5486400" y="1447800"/>
                <a:ext cx="762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5715000" y="1447800"/>
                <a:ext cx="762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5943600" y="1447800"/>
                <a:ext cx="762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4" name="Rectangle 43"/>
          <p:cNvSpPr/>
          <p:nvPr/>
        </p:nvSpPr>
        <p:spPr>
          <a:xfrm>
            <a:off x="2362200" y="304800"/>
            <a:ext cx="4476298" cy="495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Triplet and Codon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96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752600" y="1371600"/>
            <a:ext cx="5687704" cy="4558353"/>
            <a:chOff x="1802912" y="1143000"/>
            <a:chExt cx="6170792" cy="4998493"/>
          </a:xfrm>
        </p:grpSpPr>
        <p:grpSp>
          <p:nvGrpSpPr>
            <p:cNvPr id="11" name="Group 10"/>
            <p:cNvGrpSpPr/>
            <p:nvPr/>
          </p:nvGrpSpPr>
          <p:grpSpPr>
            <a:xfrm>
              <a:off x="1802912" y="1143000"/>
              <a:ext cx="5757948" cy="4998493"/>
              <a:chOff x="1802912" y="1143000"/>
              <a:chExt cx="5757948" cy="4998493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1802912" y="1143000"/>
                <a:ext cx="5635118" cy="4930254"/>
                <a:chOff x="1802912" y="1143000"/>
                <a:chExt cx="5635118" cy="4930254"/>
              </a:xfrm>
            </p:grpSpPr>
            <p:pic>
              <p:nvPicPr>
                <p:cNvPr id="3" name="Picture 2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9045" t="17701" r="12388" b="3732"/>
                <a:stretch/>
              </p:blipFill>
              <p:spPr>
                <a:xfrm>
                  <a:off x="2975212" y="1583140"/>
                  <a:ext cx="4462818" cy="4490114"/>
                </a:xfrm>
                <a:prstGeom prst="rect">
                  <a:avLst/>
                </a:prstGeom>
              </p:spPr>
            </p:pic>
            <p:sp>
              <p:nvSpPr>
                <p:cNvPr id="4" name="Rectangle 3"/>
                <p:cNvSpPr/>
                <p:nvPr/>
              </p:nvSpPr>
              <p:spPr>
                <a:xfrm>
                  <a:off x="3456354" y="1143000"/>
                  <a:ext cx="3981676" cy="440140"/>
                </a:xfrm>
                <a:prstGeom prst="rect">
                  <a:avLst/>
                </a:prstGeom>
                <a:solidFill>
                  <a:schemeClr val="accent3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 smtClean="0">
                      <a:latin typeface="NikoshBAN" pitchFamily="2" charset="0"/>
                      <a:cs typeface="NikoshBAN" pitchFamily="2" charset="0"/>
                    </a:rPr>
                    <a:t>mRNA</a:t>
                  </a:r>
                  <a:endParaRPr lang="en-US" sz="1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5" name="Rectangle 4"/>
                <p:cNvSpPr/>
                <p:nvPr/>
              </p:nvSpPr>
              <p:spPr>
                <a:xfrm>
                  <a:off x="1802912" y="1828800"/>
                  <a:ext cx="2388088" cy="4571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en-US" sz="2800" dirty="0" smtClean="0">
                      <a:solidFill>
                        <a:srgbClr val="C00000"/>
                      </a:solidFill>
                      <a:latin typeface="NikoshBAN" pitchFamily="2" charset="0"/>
                      <a:cs typeface="NikoshBAN" pitchFamily="2" charset="0"/>
                    </a:rPr>
                    <a:t>Anticodon</a:t>
                  </a:r>
                  <a:endParaRPr lang="en-US" sz="2800" dirty="0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10" name="Freeform 9"/>
              <p:cNvSpPr/>
              <p:nvPr/>
            </p:nvSpPr>
            <p:spPr>
              <a:xfrm>
                <a:off x="4967785" y="5691116"/>
                <a:ext cx="2593075" cy="450377"/>
              </a:xfrm>
              <a:custGeom>
                <a:avLst/>
                <a:gdLst>
                  <a:gd name="connsiteX0" fmla="*/ 0 w 2593075"/>
                  <a:gd name="connsiteY0" fmla="*/ 122830 h 450377"/>
                  <a:gd name="connsiteX1" fmla="*/ 40943 w 2593075"/>
                  <a:gd name="connsiteY1" fmla="*/ 395785 h 450377"/>
                  <a:gd name="connsiteX2" fmla="*/ 559558 w 2593075"/>
                  <a:gd name="connsiteY2" fmla="*/ 450377 h 450377"/>
                  <a:gd name="connsiteX3" fmla="*/ 2593075 w 2593075"/>
                  <a:gd name="connsiteY3" fmla="*/ 423081 h 450377"/>
                  <a:gd name="connsiteX4" fmla="*/ 2593075 w 2593075"/>
                  <a:gd name="connsiteY4" fmla="*/ 191069 h 450377"/>
                  <a:gd name="connsiteX5" fmla="*/ 2415654 w 2593075"/>
                  <a:gd name="connsiteY5" fmla="*/ 0 h 450377"/>
                  <a:gd name="connsiteX6" fmla="*/ 313899 w 2593075"/>
                  <a:gd name="connsiteY6" fmla="*/ 0 h 450377"/>
                  <a:gd name="connsiteX7" fmla="*/ 40943 w 2593075"/>
                  <a:gd name="connsiteY7" fmla="*/ 13648 h 450377"/>
                  <a:gd name="connsiteX8" fmla="*/ 0 w 2593075"/>
                  <a:gd name="connsiteY8" fmla="*/ 177421 h 450377"/>
                  <a:gd name="connsiteX9" fmla="*/ 0 w 2593075"/>
                  <a:gd name="connsiteY9" fmla="*/ 232012 h 450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93075" h="450377">
                    <a:moveTo>
                      <a:pt x="0" y="122830"/>
                    </a:moveTo>
                    <a:lnTo>
                      <a:pt x="40943" y="395785"/>
                    </a:lnTo>
                    <a:lnTo>
                      <a:pt x="559558" y="450377"/>
                    </a:lnTo>
                    <a:lnTo>
                      <a:pt x="2593075" y="423081"/>
                    </a:lnTo>
                    <a:lnTo>
                      <a:pt x="2593075" y="191069"/>
                    </a:lnTo>
                    <a:lnTo>
                      <a:pt x="2415654" y="0"/>
                    </a:lnTo>
                    <a:lnTo>
                      <a:pt x="313899" y="0"/>
                    </a:lnTo>
                    <a:lnTo>
                      <a:pt x="40943" y="13648"/>
                    </a:lnTo>
                    <a:lnTo>
                      <a:pt x="0" y="177421"/>
                    </a:lnTo>
                    <a:lnTo>
                      <a:pt x="0" y="232012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4966648" y="5396552"/>
              <a:ext cx="3007056" cy="533400"/>
              <a:chOff x="4966648" y="5396552"/>
              <a:chExt cx="3007056" cy="533400"/>
            </a:xfrm>
          </p:grpSpPr>
          <p:sp>
            <p:nvSpPr>
              <p:cNvPr id="8" name="Flowchart: Alternate Process 7"/>
              <p:cNvSpPr/>
              <p:nvPr/>
            </p:nvSpPr>
            <p:spPr>
              <a:xfrm>
                <a:off x="5230504" y="5396552"/>
                <a:ext cx="2743200" cy="533400"/>
              </a:xfrm>
              <a:prstGeom prst="flowChartAlternateProcess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Amino Acid</a:t>
                </a:r>
                <a:endParaRPr lang="en-US" sz="2800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</p:txBody>
          </p:sp>
          <p:grpSp>
            <p:nvGrpSpPr>
              <p:cNvPr id="18" name="Group 17"/>
              <p:cNvGrpSpPr/>
              <p:nvPr/>
            </p:nvGrpSpPr>
            <p:grpSpPr>
              <a:xfrm>
                <a:off x="4966648" y="5410200"/>
                <a:ext cx="254756" cy="519752"/>
                <a:chOff x="4966648" y="5410200"/>
                <a:chExt cx="254756" cy="519752"/>
              </a:xfrm>
            </p:grpSpPr>
            <p:cxnSp>
              <p:nvCxnSpPr>
                <p:cNvPr id="13" name="Straight Connector 12"/>
                <p:cNvCxnSpPr/>
                <p:nvPr/>
              </p:nvCxnSpPr>
              <p:spPr>
                <a:xfrm>
                  <a:off x="5206621" y="5410200"/>
                  <a:ext cx="0" cy="50610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4967785" y="5410200"/>
                  <a:ext cx="238836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4966648" y="5679744"/>
                  <a:ext cx="238836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4982568" y="5929952"/>
                  <a:ext cx="238836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1" name="Rectangle 20"/>
          <p:cNvSpPr/>
          <p:nvPr/>
        </p:nvSpPr>
        <p:spPr>
          <a:xfrm>
            <a:off x="4191000" y="6172200"/>
            <a:ext cx="1219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t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RNA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81200" y="381000"/>
            <a:ext cx="5562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tRNA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and Anticodon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73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219200"/>
            <a:ext cx="6221145" cy="545208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17856" y="152400"/>
            <a:ext cx="7059344" cy="9144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0"/>
                  <a:tint val="66000"/>
                  <a:satMod val="160000"/>
                </a:schemeClr>
              </a:gs>
              <a:gs pos="50000">
                <a:schemeClr val="accent3">
                  <a:lumMod val="50000"/>
                  <a:tint val="44500"/>
                  <a:satMod val="160000"/>
                </a:schemeClr>
              </a:gs>
              <a:gs pos="100000">
                <a:schemeClr val="accent3">
                  <a:lumMod val="5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Different codon &amp; respective amino acid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08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1460</TotalTime>
  <Words>260</Words>
  <Application>Microsoft Office PowerPoint</Application>
  <PresentationFormat>On-screen Show (4:3)</PresentationFormat>
  <Paragraphs>83</Paragraphs>
  <Slides>16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Rony</cp:lastModifiedBy>
  <cp:revision>308</cp:revision>
  <dcterms:created xsi:type="dcterms:W3CDTF">2006-08-16T00:00:00Z</dcterms:created>
  <dcterms:modified xsi:type="dcterms:W3CDTF">2013-03-19T05:39:13Z</dcterms:modified>
</cp:coreProperties>
</file>